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5" r:id="rId2"/>
    <p:sldId id="258" r:id="rId3"/>
    <p:sldId id="266" r:id="rId4"/>
    <p:sldId id="269" r:id="rId5"/>
    <p:sldId id="286" r:id="rId6"/>
    <p:sldId id="295" r:id="rId7"/>
    <p:sldId id="292" r:id="rId8"/>
    <p:sldId id="287" r:id="rId9"/>
    <p:sldId id="288" r:id="rId10"/>
    <p:sldId id="293" r:id="rId11"/>
    <p:sldId id="294" r:id="rId12"/>
    <p:sldId id="296" r:id="rId13"/>
    <p:sldId id="270" r:id="rId14"/>
    <p:sldId id="301" r:id="rId15"/>
    <p:sldId id="302" r:id="rId16"/>
    <p:sldId id="297" r:id="rId17"/>
    <p:sldId id="300" r:id="rId18"/>
    <p:sldId id="271" r:id="rId19"/>
    <p:sldId id="299" r:id="rId20"/>
    <p:sldId id="298" r:id="rId21"/>
    <p:sldId id="274" r:id="rId22"/>
    <p:sldId id="275" r:id="rId23"/>
    <p:sldId id="276" r:id="rId24"/>
    <p:sldId id="277" r:id="rId25"/>
    <p:sldId id="268" r:id="rId26"/>
    <p:sldId id="279" r:id="rId27"/>
    <p:sldId id="280" r:id="rId28"/>
    <p:sldId id="278" r:id="rId29"/>
    <p:sldId id="281" r:id="rId30"/>
    <p:sldId id="282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1"/>
    <p:restoredTop sz="94694"/>
  </p:normalViewPr>
  <p:slideViewPr>
    <p:cSldViewPr snapToGrid="0" snapToObjects="1">
      <p:cViewPr varScale="1">
        <p:scale>
          <a:sx n="88" d="100"/>
          <a:sy n="88" d="100"/>
        </p:scale>
        <p:origin x="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3D695-8EA9-B143-BBF8-A899FCBA5E17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356B4-B3D8-5445-A479-EC80C6C3F16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078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E384-1340-494A-8923-F5908EF4F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919C5-8270-0249-B318-7BFE472D9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0C21-5E30-584C-873D-8F2A2BFE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78ACE-26E6-EB42-A24D-1CB61111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1CD4C-BF8C-254A-BD51-A89FFBA5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84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73CA-5A32-3E44-8E8B-A6AB10D7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F5DF2-116E-0D4B-A9C4-6387B9372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5332-5910-F34A-ADF6-B61B7C48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B296-71D2-5643-8395-D9F6B843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DAD5F-3626-F642-A558-1726F455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974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DEBD7-CE32-2B46-A3A9-AC4FB30C1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1876-FBF5-4D43-8482-7043C634A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A35EF-AC97-F44C-8E55-B8A241AC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4641-3E00-7C4F-87E0-480A93718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D97E8-4F93-114B-8FAD-C55CCCC2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2469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1684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5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1684" cy="397748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874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093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B608-9F6C-7347-9C00-EB45300B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05ABF-B1A6-1C4C-ACB0-F2D9035DB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39FDC-7ED7-324A-A73E-0E29377E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5352-BE03-9748-861A-3B2832F6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09CF2-31C6-9C4A-903C-34A0B50E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001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DA9B-6659-7648-A05E-7ABDFB57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B1C19-956A-514F-8536-D63783011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0F6AA-F6E8-C34F-B562-7F7E112E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0AB4D-6C83-AE4E-B2C3-7CF4A9A0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4B02-F045-B048-B317-AE0A5080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662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52B5-C467-8A46-917D-FC8D6769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6D87C-4DFA-F546-9986-23597AE9A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21BF1-581E-0744-B259-34DA5A84F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E52AF-4CEF-DA46-BC76-B5F69309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CA1A7-ACD4-2C42-BB83-2FCE892F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44BD3-90D6-8242-A198-415E18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056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57C8-4CFD-DB49-BC57-6913BE9D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D3BA8-591E-6448-B599-126CA4CA0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D5F98-CAE8-F94A-BFC4-04F575E77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A47D1-4408-8F45-B67C-62CDBD67C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06E19-96E5-AC48-A402-72A9C32EB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7BBD0A-C4C4-CA4D-849F-4563FC02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C3754-8BCF-A442-A37B-1C57E27A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EA84E-76AC-6F40-99E4-4D1BF34D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011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86D8-D161-B849-B1AB-10CA9243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6F88D-B9CB-4347-B1C8-C159DE10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E04C5-75D5-8549-BFA7-0CB4BC7B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0F87C-C7B1-644F-88F3-04B92990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393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7C8A8-D786-8045-B817-4791BE97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4989D-8A83-0D49-8300-17276F2D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B1297-E621-2942-9775-67161950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160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4AED-3FE8-FD45-94F3-168613B3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878D-0BF9-7241-A3A2-6484AF516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247C4-7E43-4840-972E-3236A882C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2489C-37FD-7747-8CCE-6F36EA00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6E19A-7280-BB42-940A-E1CF5DA0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5566C-18F4-F34B-BFAF-6777D484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884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4E2B-5FCA-8D46-8D36-DDA6135F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66A8D-ED41-7A4D-9F05-69B49498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FBB20-B9A3-5143-8E4F-96C2E8F49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6C0DD-517D-664C-8631-0945879F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E7C4D-AFEC-364F-A42F-5AA83954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5836-FD32-B748-826C-8FD4267A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231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CC686-CA5F-CB4E-B039-02B44E08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3AFDA-3EC4-6949-B83D-01999DF43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2AB78-40B3-4149-96AE-F451CB50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C0813-7226-E542-85E1-5D1E63502454}" type="datetimeFigureOut">
              <a:rPr lang="es-ES_tradnl" smtClean="0"/>
              <a:t>15/4/20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BCBB6-A4EE-DB4E-BB8B-B36FB9005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CCEE0-4B9C-F646-A5EB-48D99D5C5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54782-9337-324B-BCCF-109C27E189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5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62.png"/><Relationship Id="rId5" Type="http://schemas.openxmlformats.org/officeDocument/2006/relationships/image" Target="../media/image25.png"/><Relationship Id="rId10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.png"/><Relationship Id="rId7" Type="http://schemas.openxmlformats.org/officeDocument/2006/relationships/image" Target="../media/image410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30.png"/><Relationship Id="rId7" Type="http://schemas.openxmlformats.org/officeDocument/2006/relationships/image" Target="../media/image4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41.png"/><Relationship Id="rId7" Type="http://schemas.openxmlformats.org/officeDocument/2006/relationships/image" Target="../media/image50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40.png"/><Relationship Id="rId7" Type="http://schemas.openxmlformats.org/officeDocument/2006/relationships/image" Target="../media/image50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0.png"/><Relationship Id="rId5" Type="http://schemas.openxmlformats.org/officeDocument/2006/relationships/image" Target="../media/image77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6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81.png"/><Relationship Id="rId9" Type="http://schemas.openxmlformats.org/officeDocument/2006/relationships/image" Target="../media/image7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0.png"/><Relationship Id="rId7" Type="http://schemas.openxmlformats.org/officeDocument/2006/relationships/image" Target="../media/image7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10" Type="http://schemas.openxmlformats.org/officeDocument/2006/relationships/image" Target="../media/image65.png"/><Relationship Id="rId4" Type="http://schemas.openxmlformats.org/officeDocument/2006/relationships/image" Target="../media/image76.png"/><Relationship Id="rId9" Type="http://schemas.openxmlformats.org/officeDocument/2006/relationships/image" Target="../media/image8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50.png"/><Relationship Id="rId7" Type="http://schemas.openxmlformats.org/officeDocument/2006/relationships/image" Target="../media/image830.png"/><Relationship Id="rId12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0.png"/><Relationship Id="rId11" Type="http://schemas.openxmlformats.org/officeDocument/2006/relationships/image" Target="../media/image87.png"/><Relationship Id="rId5" Type="http://schemas.openxmlformats.org/officeDocument/2006/relationships/image" Target="../media/image770.png"/><Relationship Id="rId10" Type="http://schemas.openxmlformats.org/officeDocument/2006/relationships/image" Target="../media/image86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2.png"/><Relationship Id="rId3" Type="http://schemas.openxmlformats.org/officeDocument/2006/relationships/image" Target="../media/image750.png"/><Relationship Id="rId7" Type="http://schemas.openxmlformats.org/officeDocument/2006/relationships/image" Target="../media/image830.pn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0.png"/><Relationship Id="rId11" Type="http://schemas.openxmlformats.org/officeDocument/2006/relationships/image" Target="../media/image90.png"/><Relationship Id="rId5" Type="http://schemas.openxmlformats.org/officeDocument/2006/relationships/image" Target="../media/image770.png"/><Relationship Id="rId10" Type="http://schemas.openxmlformats.org/officeDocument/2006/relationships/image" Target="../media/image86.png"/><Relationship Id="rId4" Type="http://schemas.openxmlformats.org/officeDocument/2006/relationships/image" Target="../media/image76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3">
            <a:extLst>
              <a:ext uri="{FF2B5EF4-FFF2-40B4-BE49-F238E27FC236}">
                <a16:creationId xmlns:a16="http://schemas.microsoft.com/office/drawing/2014/main" id="{47CA18D7-4064-7B4A-8493-45B3C8A05E9E}"/>
              </a:ext>
            </a:extLst>
          </p:cNvPr>
          <p:cNvSpPr/>
          <p:nvPr/>
        </p:nvSpPr>
        <p:spPr>
          <a:xfrm>
            <a:off x="-115614" y="-94593"/>
            <a:ext cx="12307614" cy="7104993"/>
          </a:xfrm>
          <a:prstGeom prst="rect">
            <a:avLst/>
          </a:prstGeom>
          <a:solidFill>
            <a:srgbClr val="0C7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sz="1633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1C22B3-8F09-4D53-8831-41F8AA01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349" y="1593418"/>
            <a:ext cx="5226441" cy="15043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8B9565C-62E2-464C-805F-7AF94A056D19}"/>
              </a:ext>
            </a:extLst>
          </p:cNvPr>
          <p:cNvSpPr txBox="1"/>
          <p:nvPr/>
        </p:nvSpPr>
        <p:spPr>
          <a:xfrm>
            <a:off x="3082213" y="3900197"/>
            <a:ext cx="60275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Licenciatura en Sistemas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Taller de Tesina</a:t>
            </a:r>
          </a:p>
        </p:txBody>
      </p:sp>
    </p:spTree>
    <p:extLst>
      <p:ext uri="{BB962C8B-B14F-4D97-AF65-F5344CB8AC3E}">
        <p14:creationId xmlns:p14="http://schemas.microsoft.com/office/powerpoint/2010/main" val="400688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 </a:t>
              </a:r>
              <a:r>
                <a:rPr lang="es-ES" sz="1633" dirty="0" err="1">
                  <a:solidFill>
                    <a:schemeClr val="bg1"/>
                  </a:solidFill>
                </a:rPr>
                <a:t>Perceptrón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blipFill>
                <a:blip r:embed="rId3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blipFill>
                <a:blip r:embed="rId4"/>
                <a:stretch>
                  <a:fillRect l="-380" r="-38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blipFill>
                <a:blip r:embed="rId5"/>
                <a:stretch>
                  <a:fillRect l="-10160" t="-222000" b="-322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3188F399-518A-4E4E-81D9-97FACF31A8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3" y="1036760"/>
            <a:ext cx="2855486" cy="27031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E17FE-1FF0-D641-89F6-3DF4F7FC8416}"/>
              </a:ext>
            </a:extLst>
          </p:cNvPr>
          <p:cNvCxnSpPr/>
          <p:nvPr/>
        </p:nvCxnSpPr>
        <p:spPr>
          <a:xfrm>
            <a:off x="580571" y="4586514"/>
            <a:ext cx="2336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4EF4F-34DC-0A45-AB54-0766BF69A3ED}"/>
              </a:ext>
            </a:extLst>
          </p:cNvPr>
          <p:cNvCxnSpPr>
            <a:cxnSpLocks/>
          </p:cNvCxnSpPr>
          <p:nvPr/>
        </p:nvCxnSpPr>
        <p:spPr>
          <a:xfrm flipH="1" flipV="1">
            <a:off x="2159994" y="4125626"/>
            <a:ext cx="21015" cy="2467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7AB108-C5E5-4A42-BB42-140FFA4BFBB2}"/>
              </a:ext>
            </a:extLst>
          </p:cNvPr>
          <p:cNvSpPr txBox="1"/>
          <p:nvPr/>
        </p:nvSpPr>
        <p:spPr>
          <a:xfrm>
            <a:off x="788217" y="417140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96D88-323E-6E4D-A208-589C3D9C168A}"/>
              </a:ext>
            </a:extLst>
          </p:cNvPr>
          <p:cNvSpPr txBox="1"/>
          <p:nvPr/>
        </p:nvSpPr>
        <p:spPr>
          <a:xfrm>
            <a:off x="1535702" y="41641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77DCDF-8FBC-DC48-A8BE-ECB0C55A7950}"/>
              </a:ext>
            </a:extLst>
          </p:cNvPr>
          <p:cNvSpPr txBox="1"/>
          <p:nvPr/>
        </p:nvSpPr>
        <p:spPr>
          <a:xfrm>
            <a:off x="737812" y="521476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ABD40D-4A83-AE40-A166-25000FD8491F}"/>
              </a:ext>
            </a:extLst>
          </p:cNvPr>
          <p:cNvSpPr txBox="1"/>
          <p:nvPr/>
        </p:nvSpPr>
        <p:spPr>
          <a:xfrm>
            <a:off x="2367640" y="41106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AD409-F3BE-5C46-8978-6CC040AD5BE3}"/>
              </a:ext>
            </a:extLst>
          </p:cNvPr>
          <p:cNvSpPr txBox="1"/>
          <p:nvPr/>
        </p:nvSpPr>
        <p:spPr>
          <a:xfrm>
            <a:off x="73781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FD5-E31D-CD4A-8CF7-C0C6885E547B}"/>
              </a:ext>
            </a:extLst>
          </p:cNvPr>
          <p:cNvSpPr txBox="1"/>
          <p:nvPr/>
        </p:nvSpPr>
        <p:spPr>
          <a:xfrm>
            <a:off x="73781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CEA2AA-B3DD-1945-B573-A7AD57D062E8}"/>
              </a:ext>
            </a:extLst>
          </p:cNvPr>
          <p:cNvSpPr txBox="1"/>
          <p:nvPr/>
        </p:nvSpPr>
        <p:spPr>
          <a:xfrm>
            <a:off x="73781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BB3338-E343-C54A-BCE2-01ADAC6BC145}"/>
              </a:ext>
            </a:extLst>
          </p:cNvPr>
          <p:cNvSpPr txBox="1"/>
          <p:nvPr/>
        </p:nvSpPr>
        <p:spPr>
          <a:xfrm>
            <a:off x="153570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66352-4DE4-EC4D-9701-CBFB060770FC}"/>
              </a:ext>
            </a:extLst>
          </p:cNvPr>
          <p:cNvSpPr txBox="1"/>
          <p:nvPr/>
        </p:nvSpPr>
        <p:spPr>
          <a:xfrm>
            <a:off x="153570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712F3-1FDC-A941-A326-45F3AE90E7FF}"/>
              </a:ext>
            </a:extLst>
          </p:cNvPr>
          <p:cNvSpPr txBox="1"/>
          <p:nvPr/>
        </p:nvSpPr>
        <p:spPr>
          <a:xfrm>
            <a:off x="1535702" y="5641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6E2450-15E1-DE4E-924C-6BBE451A084C}"/>
              </a:ext>
            </a:extLst>
          </p:cNvPr>
          <p:cNvSpPr txBox="1"/>
          <p:nvPr/>
        </p:nvSpPr>
        <p:spPr>
          <a:xfrm>
            <a:off x="153570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A27C8-E791-1541-8AF4-6F71F0B3818D}"/>
              </a:ext>
            </a:extLst>
          </p:cNvPr>
          <p:cNvSpPr txBox="1"/>
          <p:nvPr/>
        </p:nvSpPr>
        <p:spPr>
          <a:xfrm>
            <a:off x="236392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B04CB-8224-AE49-B0BE-6C4B0F4FE219}"/>
              </a:ext>
            </a:extLst>
          </p:cNvPr>
          <p:cNvSpPr txBox="1"/>
          <p:nvPr/>
        </p:nvSpPr>
        <p:spPr>
          <a:xfrm>
            <a:off x="236392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A98C1-16F3-A44A-BAA9-86909F93BEE4}"/>
              </a:ext>
            </a:extLst>
          </p:cNvPr>
          <p:cNvSpPr txBox="1"/>
          <p:nvPr/>
        </p:nvSpPr>
        <p:spPr>
          <a:xfrm>
            <a:off x="236392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808C50-671E-5543-A99B-B278200B919A}"/>
              </a:ext>
            </a:extLst>
          </p:cNvPr>
          <p:cNvSpPr txBox="1"/>
          <p:nvPr/>
        </p:nvSpPr>
        <p:spPr>
          <a:xfrm>
            <a:off x="236392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C5219B-D586-3A42-AFE5-3BA758041050}"/>
              </a:ext>
            </a:extLst>
          </p:cNvPr>
          <p:cNvCxnSpPr>
            <a:cxnSpLocks/>
          </p:cNvCxnSpPr>
          <p:nvPr/>
        </p:nvCxnSpPr>
        <p:spPr>
          <a:xfrm flipV="1">
            <a:off x="1746657" y="846740"/>
            <a:ext cx="0" cy="3058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F6F2A-5A41-B34C-B947-0B1811CFA995}"/>
              </a:ext>
            </a:extLst>
          </p:cNvPr>
          <p:cNvCxnSpPr>
            <a:cxnSpLocks/>
          </p:cNvCxnSpPr>
          <p:nvPr/>
        </p:nvCxnSpPr>
        <p:spPr>
          <a:xfrm>
            <a:off x="327716" y="2352033"/>
            <a:ext cx="2937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FADC25E-A2CC-564B-BFCC-B923BA7EDA8D}"/>
              </a:ext>
            </a:extLst>
          </p:cNvPr>
          <p:cNvSpPr txBox="1"/>
          <p:nvPr/>
        </p:nvSpPr>
        <p:spPr>
          <a:xfrm>
            <a:off x="2999752" y="20189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6250B-2ADB-8D4C-9474-D0E8701312DA}"/>
              </a:ext>
            </a:extLst>
          </p:cNvPr>
          <p:cNvSpPr txBox="1"/>
          <p:nvPr/>
        </p:nvSpPr>
        <p:spPr>
          <a:xfrm>
            <a:off x="1721811" y="7301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67E02-67E7-D24F-9506-1058EBB8D715}"/>
              </a:ext>
            </a:extLst>
          </p:cNvPr>
          <p:cNvCxnSpPr>
            <a:cxnSpLocks/>
          </p:cNvCxnSpPr>
          <p:nvPr/>
        </p:nvCxnSpPr>
        <p:spPr>
          <a:xfrm flipV="1">
            <a:off x="8408394" y="1364084"/>
            <a:ext cx="1" cy="5228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/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1,1]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blipFill>
                <a:blip r:embed="rId7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/>
              <p:nvPr/>
            </p:nvSpPr>
            <p:spPr>
              <a:xfrm>
                <a:off x="4039202" y="3533523"/>
                <a:ext cx="3268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0.02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202" y="3533523"/>
                <a:ext cx="3268389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/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79A6449-F838-1A49-8C60-9D07674DB938}"/>
              </a:ext>
            </a:extLst>
          </p:cNvPr>
          <p:cNvSpPr txBox="1"/>
          <p:nvPr/>
        </p:nvSpPr>
        <p:spPr>
          <a:xfrm>
            <a:off x="3990458" y="3156972"/>
            <a:ext cx="12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Estimación: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0969FB-8943-6244-9843-506130BA7FD6}"/>
              </a:ext>
            </a:extLst>
          </p:cNvPr>
          <p:cNvSpPr txBox="1"/>
          <p:nvPr/>
        </p:nvSpPr>
        <p:spPr>
          <a:xfrm>
            <a:off x="3990458" y="3907629"/>
            <a:ext cx="7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Error: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/>
              <p:nvPr/>
            </p:nvSpPr>
            <p:spPr>
              <a:xfrm>
                <a:off x="4051254" y="4246470"/>
                <a:ext cx="2099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4" y="4246470"/>
                <a:ext cx="2099677" cy="276999"/>
              </a:xfrm>
              <a:prstGeom prst="rect">
                <a:avLst/>
              </a:prstGeom>
              <a:blipFill>
                <a:blip r:embed="rId10"/>
                <a:stretch>
                  <a:fillRect l="-602" t="-4348" r="-1807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blipFill>
                <a:blip r:embed="rId11"/>
                <a:stretch>
                  <a:fillRect l="-8065" r="-6452" b="-2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/>
              <p:nvPr/>
            </p:nvSpPr>
            <p:spPr>
              <a:xfrm>
                <a:off x="3951874" y="1356999"/>
                <a:ext cx="2165786" cy="27699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0.26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0.28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74" y="1356999"/>
                <a:ext cx="2165786" cy="276999"/>
              </a:xfrm>
              <a:prstGeom prst="rect">
                <a:avLst/>
              </a:prstGeom>
              <a:blipFill>
                <a:blip r:embed="rId12"/>
                <a:stretch>
                  <a:fillRect l="-1724" t="-16000" b="-4000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E501B8-909F-2643-912E-8F7FED507DAD}"/>
              </a:ext>
            </a:extLst>
          </p:cNvPr>
          <p:cNvSpPr txBox="1"/>
          <p:nvPr/>
        </p:nvSpPr>
        <p:spPr>
          <a:xfrm>
            <a:off x="3573862" y="4990679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Aprendizaje (adaptación):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C2C229-6312-F44E-A3C9-66757A458E77}"/>
              </a:ext>
            </a:extLst>
          </p:cNvPr>
          <p:cNvSpPr txBox="1"/>
          <p:nvPr/>
        </p:nvSpPr>
        <p:spPr>
          <a:xfrm>
            <a:off x="3969277" y="209141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Muestra: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/>
              <p:nvPr/>
            </p:nvSpPr>
            <p:spPr>
              <a:xfrm>
                <a:off x="3661556" y="6085358"/>
                <a:ext cx="4026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_tradnl" sz="32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0.46, </m:t>
                            </m:r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0.48 </m:t>
                            </m:r>
                            <m:r>
                              <a:rPr lang="es-E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s-ES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sz="3200" dirty="0"/>
                  <a:t> 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556" y="6085358"/>
                <a:ext cx="4026872" cy="492443"/>
              </a:xfrm>
              <a:prstGeom prst="rect">
                <a:avLst/>
              </a:prstGeom>
              <a:blipFill>
                <a:blip r:embed="rId13"/>
                <a:stretch>
                  <a:fillRect l="-2524" t="-22500" b="-45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71FA92-AC2F-D147-A938-4A7BD38531C9}"/>
                  </a:ext>
                </a:extLst>
              </p:cNvPr>
              <p:cNvSpPr txBox="1"/>
              <p:nvPr/>
            </p:nvSpPr>
            <p:spPr>
              <a:xfrm>
                <a:off x="3661556" y="5328527"/>
                <a:ext cx="38213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0.26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0.28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+ 0.1 (-2)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 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71FA92-AC2F-D147-A938-4A7BD3853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556" y="5328527"/>
                <a:ext cx="3821303" cy="553998"/>
              </a:xfrm>
              <a:prstGeom prst="rect">
                <a:avLst/>
              </a:prstGeom>
              <a:blipFill>
                <a:blip r:embed="rId14"/>
                <a:stretch>
                  <a:fillRect l="-1329" t="-16279" b="-255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E34D5437-124E-C849-976B-DF4F1E52CA41}"/>
              </a:ext>
            </a:extLst>
          </p:cNvPr>
          <p:cNvSpPr/>
          <p:nvPr/>
        </p:nvSpPr>
        <p:spPr>
          <a:xfrm>
            <a:off x="487461" y="4752289"/>
            <a:ext cx="2452914" cy="1704785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013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ople, group, standing, different&#10;&#10;Description automatically generated">
            <a:extLst>
              <a:ext uri="{FF2B5EF4-FFF2-40B4-BE49-F238E27FC236}">
                <a16:creationId xmlns:a16="http://schemas.microsoft.com/office/drawing/2014/main" id="{AF15DCAE-F94F-F147-8534-4CC9D28B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2" y="1040461"/>
            <a:ext cx="2820880" cy="26679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 </a:t>
              </a:r>
              <a:r>
                <a:rPr lang="es-ES" sz="1633" dirty="0" err="1">
                  <a:solidFill>
                    <a:schemeClr val="bg1"/>
                  </a:solidFill>
                </a:rPr>
                <a:t>Perceptrón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blipFill>
                <a:blip r:embed="rId4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blipFill>
                <a:blip r:embed="rId5"/>
                <a:stretch>
                  <a:fillRect l="-380" r="-38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blipFill>
                <a:blip r:embed="rId6"/>
                <a:stretch>
                  <a:fillRect l="-10160" t="-222000" b="-322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E17FE-1FF0-D641-89F6-3DF4F7FC8416}"/>
              </a:ext>
            </a:extLst>
          </p:cNvPr>
          <p:cNvCxnSpPr/>
          <p:nvPr/>
        </p:nvCxnSpPr>
        <p:spPr>
          <a:xfrm>
            <a:off x="580571" y="4586514"/>
            <a:ext cx="2336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4EF4F-34DC-0A45-AB54-0766BF69A3ED}"/>
              </a:ext>
            </a:extLst>
          </p:cNvPr>
          <p:cNvCxnSpPr>
            <a:cxnSpLocks/>
          </p:cNvCxnSpPr>
          <p:nvPr/>
        </p:nvCxnSpPr>
        <p:spPr>
          <a:xfrm flipH="1" flipV="1">
            <a:off x="2159994" y="4125626"/>
            <a:ext cx="21015" cy="2467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7AB108-C5E5-4A42-BB42-140FFA4BFBB2}"/>
              </a:ext>
            </a:extLst>
          </p:cNvPr>
          <p:cNvSpPr txBox="1"/>
          <p:nvPr/>
        </p:nvSpPr>
        <p:spPr>
          <a:xfrm>
            <a:off x="788217" y="417140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96D88-323E-6E4D-A208-589C3D9C168A}"/>
              </a:ext>
            </a:extLst>
          </p:cNvPr>
          <p:cNvSpPr txBox="1"/>
          <p:nvPr/>
        </p:nvSpPr>
        <p:spPr>
          <a:xfrm>
            <a:off x="1535702" y="41641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77DCDF-8FBC-DC48-A8BE-ECB0C55A7950}"/>
              </a:ext>
            </a:extLst>
          </p:cNvPr>
          <p:cNvSpPr txBox="1"/>
          <p:nvPr/>
        </p:nvSpPr>
        <p:spPr>
          <a:xfrm>
            <a:off x="737812" y="521476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ABD40D-4A83-AE40-A166-25000FD8491F}"/>
              </a:ext>
            </a:extLst>
          </p:cNvPr>
          <p:cNvSpPr txBox="1"/>
          <p:nvPr/>
        </p:nvSpPr>
        <p:spPr>
          <a:xfrm>
            <a:off x="2367640" y="41106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AD409-F3BE-5C46-8978-6CC040AD5BE3}"/>
              </a:ext>
            </a:extLst>
          </p:cNvPr>
          <p:cNvSpPr txBox="1"/>
          <p:nvPr/>
        </p:nvSpPr>
        <p:spPr>
          <a:xfrm>
            <a:off x="73781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FD5-E31D-CD4A-8CF7-C0C6885E547B}"/>
              </a:ext>
            </a:extLst>
          </p:cNvPr>
          <p:cNvSpPr txBox="1"/>
          <p:nvPr/>
        </p:nvSpPr>
        <p:spPr>
          <a:xfrm>
            <a:off x="73781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CEA2AA-B3DD-1945-B573-A7AD57D062E8}"/>
              </a:ext>
            </a:extLst>
          </p:cNvPr>
          <p:cNvSpPr txBox="1"/>
          <p:nvPr/>
        </p:nvSpPr>
        <p:spPr>
          <a:xfrm>
            <a:off x="73781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BB3338-E343-C54A-BCE2-01ADAC6BC145}"/>
              </a:ext>
            </a:extLst>
          </p:cNvPr>
          <p:cNvSpPr txBox="1"/>
          <p:nvPr/>
        </p:nvSpPr>
        <p:spPr>
          <a:xfrm>
            <a:off x="153570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66352-4DE4-EC4D-9701-CBFB060770FC}"/>
              </a:ext>
            </a:extLst>
          </p:cNvPr>
          <p:cNvSpPr txBox="1"/>
          <p:nvPr/>
        </p:nvSpPr>
        <p:spPr>
          <a:xfrm>
            <a:off x="153570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712F3-1FDC-A941-A326-45F3AE90E7FF}"/>
              </a:ext>
            </a:extLst>
          </p:cNvPr>
          <p:cNvSpPr txBox="1"/>
          <p:nvPr/>
        </p:nvSpPr>
        <p:spPr>
          <a:xfrm>
            <a:off x="1535702" y="5641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6E2450-15E1-DE4E-924C-6BBE451A084C}"/>
              </a:ext>
            </a:extLst>
          </p:cNvPr>
          <p:cNvSpPr txBox="1"/>
          <p:nvPr/>
        </p:nvSpPr>
        <p:spPr>
          <a:xfrm>
            <a:off x="153570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A27C8-E791-1541-8AF4-6F71F0B3818D}"/>
              </a:ext>
            </a:extLst>
          </p:cNvPr>
          <p:cNvSpPr txBox="1"/>
          <p:nvPr/>
        </p:nvSpPr>
        <p:spPr>
          <a:xfrm>
            <a:off x="236392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B04CB-8224-AE49-B0BE-6C4B0F4FE219}"/>
              </a:ext>
            </a:extLst>
          </p:cNvPr>
          <p:cNvSpPr txBox="1"/>
          <p:nvPr/>
        </p:nvSpPr>
        <p:spPr>
          <a:xfrm>
            <a:off x="236392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A98C1-16F3-A44A-BAA9-86909F93BEE4}"/>
              </a:ext>
            </a:extLst>
          </p:cNvPr>
          <p:cNvSpPr txBox="1"/>
          <p:nvPr/>
        </p:nvSpPr>
        <p:spPr>
          <a:xfrm>
            <a:off x="236392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808C50-671E-5543-A99B-B278200B919A}"/>
              </a:ext>
            </a:extLst>
          </p:cNvPr>
          <p:cNvSpPr txBox="1"/>
          <p:nvPr/>
        </p:nvSpPr>
        <p:spPr>
          <a:xfrm>
            <a:off x="236392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C5219B-D586-3A42-AFE5-3BA758041050}"/>
              </a:ext>
            </a:extLst>
          </p:cNvPr>
          <p:cNvCxnSpPr>
            <a:cxnSpLocks/>
          </p:cNvCxnSpPr>
          <p:nvPr/>
        </p:nvCxnSpPr>
        <p:spPr>
          <a:xfrm flipV="1">
            <a:off x="1746657" y="846740"/>
            <a:ext cx="0" cy="3058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F6F2A-5A41-B34C-B947-0B1811CFA995}"/>
              </a:ext>
            </a:extLst>
          </p:cNvPr>
          <p:cNvCxnSpPr>
            <a:cxnSpLocks/>
          </p:cNvCxnSpPr>
          <p:nvPr/>
        </p:nvCxnSpPr>
        <p:spPr>
          <a:xfrm>
            <a:off x="327716" y="2352033"/>
            <a:ext cx="2937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FADC25E-A2CC-564B-BFCC-B923BA7EDA8D}"/>
              </a:ext>
            </a:extLst>
          </p:cNvPr>
          <p:cNvSpPr txBox="1"/>
          <p:nvPr/>
        </p:nvSpPr>
        <p:spPr>
          <a:xfrm>
            <a:off x="2999752" y="20189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6250B-2ADB-8D4C-9474-D0E8701312DA}"/>
              </a:ext>
            </a:extLst>
          </p:cNvPr>
          <p:cNvSpPr txBox="1"/>
          <p:nvPr/>
        </p:nvSpPr>
        <p:spPr>
          <a:xfrm>
            <a:off x="1721811" y="7301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67E02-67E7-D24F-9506-1058EBB8D715}"/>
              </a:ext>
            </a:extLst>
          </p:cNvPr>
          <p:cNvCxnSpPr>
            <a:cxnSpLocks/>
          </p:cNvCxnSpPr>
          <p:nvPr/>
        </p:nvCxnSpPr>
        <p:spPr>
          <a:xfrm flipV="1">
            <a:off x="8408394" y="1364084"/>
            <a:ext cx="1" cy="5228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blipFill>
                <a:blip r:embed="rId7"/>
                <a:stretch>
                  <a:fillRect l="-8065" r="-6452" b="-2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/>
              <p:nvPr/>
            </p:nvSpPr>
            <p:spPr>
              <a:xfrm>
                <a:off x="3965277" y="1364084"/>
                <a:ext cx="4026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_tradnl" sz="32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0.46, </m:t>
                            </m:r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0.48 </m:t>
                            </m:r>
                            <m:r>
                              <a:rPr lang="es-E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s-ES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sz="3200" dirty="0"/>
                  <a:t> 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77" y="1364084"/>
                <a:ext cx="4026872" cy="492443"/>
              </a:xfrm>
              <a:prstGeom prst="rect">
                <a:avLst/>
              </a:prstGeom>
              <a:blipFill>
                <a:blip r:embed="rId8"/>
                <a:stretch>
                  <a:fillRect l="-2524" t="-22500" b="-45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E34D5437-124E-C849-976B-DF4F1E52CA41}"/>
              </a:ext>
            </a:extLst>
          </p:cNvPr>
          <p:cNvSpPr/>
          <p:nvPr/>
        </p:nvSpPr>
        <p:spPr>
          <a:xfrm>
            <a:off x="487461" y="4752289"/>
            <a:ext cx="2452914" cy="1704785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2229F6-B622-2342-9379-E199AF364861}"/>
                  </a:ext>
                </a:extLst>
              </p:cNvPr>
              <p:cNvSpPr txBox="1"/>
              <p:nvPr/>
            </p:nvSpPr>
            <p:spPr>
              <a:xfrm>
                <a:off x="3803472" y="2877390"/>
                <a:ext cx="3366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1, 1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2229F6-B622-2342-9379-E199AF36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472" y="2877390"/>
                <a:ext cx="3366035" cy="276999"/>
              </a:xfrm>
              <a:prstGeom prst="rect">
                <a:avLst/>
              </a:prstGeom>
              <a:blipFill>
                <a:blip r:embed="rId9"/>
                <a:stretch>
                  <a:fillRect t="-9091" b="-36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8B94BDF-ECB3-5D41-9492-A5B39B9E9379}"/>
              </a:ext>
            </a:extLst>
          </p:cNvPr>
          <p:cNvSpPr txBox="1"/>
          <p:nvPr/>
        </p:nvSpPr>
        <p:spPr>
          <a:xfrm>
            <a:off x="3893849" y="2251063"/>
            <a:ext cx="27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70C0"/>
                </a:solidFill>
              </a:rPr>
              <a:t>Hiperplano</a:t>
            </a:r>
            <a:r>
              <a:rPr lang="es-ES_tradnl" dirty="0">
                <a:solidFill>
                  <a:srgbClr val="0070C0"/>
                </a:solidFill>
              </a:rPr>
              <a:t> de clasificación: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E0AD0C3-2DB7-1C40-8C3B-0B55F7968496}"/>
                  </a:ext>
                </a:extLst>
              </p:cNvPr>
              <p:cNvSpPr txBox="1"/>
              <p:nvPr/>
            </p:nvSpPr>
            <p:spPr>
              <a:xfrm>
                <a:off x="3657970" y="3547682"/>
                <a:ext cx="45423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0.46 </m:t>
                      </m:r>
                      <m:r>
                        <a:rPr lang="es-E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0+0.48 </m:t>
                      </m:r>
                      <m:r>
                        <a:rPr lang="es-E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1+0.4=0</m:t>
                      </m:r>
                    </m:oMath>
                  </m:oMathPara>
                </a14:m>
                <a:endParaRPr lang="es-ES_tradnl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E0AD0C3-2DB7-1C40-8C3B-0B55F796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970" y="3547682"/>
                <a:ext cx="4542301" cy="430887"/>
              </a:xfrm>
              <a:prstGeom prst="rect">
                <a:avLst/>
              </a:prstGeom>
              <a:blipFill>
                <a:blip r:embed="rId10"/>
                <a:stretch>
                  <a:fillRect l="-279" t="-5714" b="-3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478896-6B66-624D-AD46-0680C634FF2C}"/>
                  </a:ext>
                </a:extLst>
              </p:cNvPr>
              <p:cNvSpPr txBox="1"/>
              <p:nvPr/>
            </p:nvSpPr>
            <p:spPr>
              <a:xfrm>
                <a:off x="3428012" y="4403663"/>
                <a:ext cx="4542301" cy="809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1=− </m:t>
                      </m:r>
                      <m:f>
                        <m:fPr>
                          <m:ctrlPr>
                            <a:rPr lang="es-E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0.46</m:t>
                          </m:r>
                        </m:num>
                        <m:den>
                          <m:r>
                            <a:rPr lang="es-E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0.48</m:t>
                          </m:r>
                        </m:den>
                      </m:f>
                      <m:r>
                        <a:rPr lang="es-E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f>
                        <m:fPr>
                          <m:ctrlPr>
                            <a:rPr lang="es-E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</m:num>
                        <m:den>
                          <m:r>
                            <a:rPr lang="es-E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0.48</m:t>
                          </m:r>
                        </m:den>
                      </m:f>
                    </m:oMath>
                  </m:oMathPara>
                </a14:m>
                <a:endParaRPr lang="es-ES_tradnl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478896-6B66-624D-AD46-0680C634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12" y="4403663"/>
                <a:ext cx="4542301" cy="809452"/>
              </a:xfrm>
              <a:prstGeom prst="rect">
                <a:avLst/>
              </a:prstGeom>
              <a:blipFill>
                <a:blip r:embed="rId11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94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 </a:t>
              </a:r>
              <a:r>
                <a:rPr lang="es-ES" sz="1633" dirty="0" err="1">
                  <a:solidFill>
                    <a:schemeClr val="bg1"/>
                  </a:solidFill>
                </a:rPr>
                <a:t>Perceptrón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097334C9-CF8B-F546-8DCB-885A6A938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099" y="1417979"/>
            <a:ext cx="4391824" cy="4157477"/>
          </a:xfrm>
          <a:prstGeom prst="rect">
            <a:avLst/>
          </a:prstGeom>
        </p:spPr>
      </p:pic>
      <p:pic>
        <p:nvPicPr>
          <p:cNvPr id="39" name="Picture 38" descr="A picture containing kite, flying, people, large&#10;&#10;Description automatically generated">
            <a:extLst>
              <a:ext uri="{FF2B5EF4-FFF2-40B4-BE49-F238E27FC236}">
                <a16:creationId xmlns:a16="http://schemas.microsoft.com/office/drawing/2014/main" id="{D8D2FFA3-20FB-AF4B-9B53-D1963A89D4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72" y="1417979"/>
            <a:ext cx="4567064" cy="43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8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2EEA68-CB68-E146-9FD3-39FD0B13EB4E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DFF393D-554C-6B4A-913E-6DBD07783A9A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0A1F6D34-38EA-C842-B59A-B7AF47C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B044E-8ED6-9849-B979-65866D728947}"/>
                  </a:ext>
                </a:extLst>
              </p:cNvPr>
              <p:cNvSpPr txBox="1"/>
              <p:nvPr/>
            </p:nvSpPr>
            <p:spPr>
              <a:xfrm>
                <a:off x="5821757" y="5388867"/>
                <a:ext cx="420307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B044E-8ED6-9849-B979-65866D72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57" y="5388867"/>
                <a:ext cx="4203074" cy="938014"/>
              </a:xfrm>
              <a:prstGeom prst="rect">
                <a:avLst/>
              </a:prstGeom>
              <a:blipFill>
                <a:blip r:embed="rId3"/>
                <a:stretch>
                  <a:fillRect l="-904"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70F3231-0A06-4D45-AF1D-0A39609F872E}"/>
              </a:ext>
            </a:extLst>
          </p:cNvPr>
          <p:cNvSpPr txBox="1"/>
          <p:nvPr/>
        </p:nvSpPr>
        <p:spPr>
          <a:xfrm>
            <a:off x="3062925" y="771659"/>
            <a:ext cx="551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Redes multicapas – </a:t>
            </a:r>
            <a:r>
              <a:rPr lang="es-ES_tradnl" sz="2400" dirty="0" err="1"/>
              <a:t>Perceptrón</a:t>
            </a:r>
            <a:r>
              <a:rPr lang="es-ES_tradnl" sz="2400" dirty="0"/>
              <a:t> Multicapa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57E6B2-1219-7D4D-BFE2-B1D94FBA8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92" y="1818019"/>
            <a:ext cx="3986185" cy="3360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783392-4C9B-5C45-9CF3-B526B5924C87}"/>
                  </a:ext>
                </a:extLst>
              </p:cNvPr>
              <p:cNvSpPr txBox="1"/>
              <p:nvPr/>
            </p:nvSpPr>
            <p:spPr>
              <a:xfrm>
                <a:off x="5821757" y="3762081"/>
                <a:ext cx="4138441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783392-4C9B-5C45-9CF3-B526B5924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57" y="3762081"/>
                <a:ext cx="4138441" cy="1189043"/>
              </a:xfrm>
              <a:prstGeom prst="rect">
                <a:avLst/>
              </a:prstGeom>
              <a:blipFill>
                <a:blip r:embed="rId5"/>
                <a:stretch>
                  <a:fillRect l="-917" t="-94737" b="-1452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F11204-E87F-7D46-B6EB-935314BDB5DD}"/>
                  </a:ext>
                </a:extLst>
              </p:cNvPr>
              <p:cNvSpPr txBox="1"/>
              <p:nvPr/>
            </p:nvSpPr>
            <p:spPr>
              <a:xfrm>
                <a:off x="5624654" y="1908466"/>
                <a:ext cx="55634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</m:t>
                              </m:r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F11204-E87F-7D46-B6EB-935314BDB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654" y="1908466"/>
                <a:ext cx="5563446" cy="369332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C1A51C-56A2-1845-BBFB-0DA1E83483A9}"/>
                  </a:ext>
                </a:extLst>
              </p:cNvPr>
              <p:cNvSpPr txBox="1"/>
              <p:nvPr/>
            </p:nvSpPr>
            <p:spPr>
              <a:xfrm>
                <a:off x="5821757" y="2943241"/>
                <a:ext cx="2247667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C1A51C-56A2-1845-BBFB-0DA1E8348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57" y="2943241"/>
                <a:ext cx="2247667" cy="425501"/>
              </a:xfrm>
              <a:prstGeom prst="rect">
                <a:avLst/>
              </a:prstGeom>
              <a:blipFill>
                <a:blip r:embed="rId7"/>
                <a:stretch>
                  <a:fillRect l="-3933" t="-141176" b="-21176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72932E5-DF3B-6742-8767-5DC2BBABCCEF}"/>
              </a:ext>
            </a:extLst>
          </p:cNvPr>
          <p:cNvSpPr txBox="1"/>
          <p:nvPr/>
        </p:nvSpPr>
        <p:spPr>
          <a:xfrm>
            <a:off x="5690278" y="1495996"/>
            <a:ext cx="463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Datos de entrada y etiquetas de entrenamiento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1B323-4904-3242-9A15-F8C5A7E32F88}"/>
              </a:ext>
            </a:extLst>
          </p:cNvPr>
          <p:cNvSpPr txBox="1"/>
          <p:nvPr/>
        </p:nvSpPr>
        <p:spPr>
          <a:xfrm>
            <a:off x="5701717" y="2573909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 Nivel oculto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88839-9872-8E4C-8028-6C350BD713D8}"/>
              </a:ext>
            </a:extLst>
          </p:cNvPr>
          <p:cNvSpPr txBox="1"/>
          <p:nvPr/>
        </p:nvSpPr>
        <p:spPr>
          <a:xfrm>
            <a:off x="5759624" y="3498294"/>
            <a:ext cx="165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 de la 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080BA-8B02-7743-BCDB-F9154FEF0968}"/>
              </a:ext>
            </a:extLst>
          </p:cNvPr>
          <p:cNvSpPr txBox="1"/>
          <p:nvPr/>
        </p:nvSpPr>
        <p:spPr>
          <a:xfrm>
            <a:off x="5759624" y="5032251"/>
            <a:ext cx="174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Error cuadrático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DD1068-8C4D-F346-919B-B39F0CAA51D9}"/>
                  </a:ext>
                </a:extLst>
              </p:cNvPr>
              <p:cNvSpPr txBox="1"/>
              <p:nvPr/>
            </p:nvSpPr>
            <p:spPr>
              <a:xfrm>
                <a:off x="8448828" y="2943241"/>
                <a:ext cx="3296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s-ES_tradnl" dirty="0"/>
                  <a:t> es una función diferenciable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DD1068-8C4D-F346-919B-B39F0CAA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828" y="2943241"/>
                <a:ext cx="3296480" cy="369332"/>
              </a:xfrm>
              <a:prstGeom prst="rect">
                <a:avLst/>
              </a:prstGeom>
              <a:blipFill>
                <a:blip r:embed="rId8"/>
                <a:stretch>
                  <a:fillRect l="-383" t="-6667" r="-383" b="-23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39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2EEA68-CB68-E146-9FD3-39FD0B13EB4E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DFF393D-554C-6B4A-913E-6DBD07783A9A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0A1F6D34-38EA-C842-B59A-B7AF47C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0F3231-0A06-4D45-AF1D-0A39609F872E}"/>
              </a:ext>
            </a:extLst>
          </p:cNvPr>
          <p:cNvSpPr txBox="1"/>
          <p:nvPr/>
        </p:nvSpPr>
        <p:spPr>
          <a:xfrm>
            <a:off x="5532739" y="623187"/>
            <a:ext cx="1116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¿W?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A6D7B0-90F4-D649-9E1F-5869BA584677}"/>
                  </a:ext>
                </a:extLst>
              </p:cNvPr>
              <p:cNvSpPr txBox="1"/>
              <p:nvPr/>
            </p:nvSpPr>
            <p:spPr>
              <a:xfrm>
                <a:off x="4162819" y="2167670"/>
                <a:ext cx="420307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A6D7B0-90F4-D649-9E1F-5869BA584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19" y="2167670"/>
                <a:ext cx="4203074" cy="938014"/>
              </a:xfrm>
              <a:prstGeom prst="rect">
                <a:avLst/>
              </a:prstGeom>
              <a:blipFill>
                <a:blip r:embed="rId3"/>
                <a:stretch>
                  <a:fillRect l="-904" t="-141333" b="-188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323E1E-7315-B74D-A139-760D7C1A75B2}"/>
              </a:ext>
            </a:extLst>
          </p:cNvPr>
          <p:cNvSpPr txBox="1"/>
          <p:nvPr/>
        </p:nvSpPr>
        <p:spPr>
          <a:xfrm>
            <a:off x="2554514" y="3396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750BD-00CA-0C42-839D-F2CA44D5A288}"/>
                  </a:ext>
                </a:extLst>
              </p:cNvPr>
              <p:cNvSpPr txBox="1"/>
              <p:nvPr/>
            </p:nvSpPr>
            <p:spPr>
              <a:xfrm>
                <a:off x="255082" y="1564200"/>
                <a:ext cx="6009274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s-ES" sz="2400" dirty="0"/>
                  <a:t>Obtener los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s-ES_tradnl" sz="2400" dirty="0"/>
                  <a:t> tal que el error,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750BD-00CA-0C42-839D-F2CA44D5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2" y="1564200"/>
                <a:ext cx="6009274" cy="399084"/>
              </a:xfrm>
              <a:prstGeom prst="rect">
                <a:avLst/>
              </a:prstGeom>
              <a:blipFill>
                <a:blip r:embed="rId4"/>
                <a:stretch>
                  <a:fillRect l="-2954" t="-18182" r="-2954" b="-36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E796AFD-074C-F54D-A6B4-FDB2DB1F745A}"/>
              </a:ext>
            </a:extLst>
          </p:cNvPr>
          <p:cNvSpPr/>
          <p:nvPr/>
        </p:nvSpPr>
        <p:spPr>
          <a:xfrm>
            <a:off x="8725512" y="240584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sea mínimo. </a:t>
            </a:r>
            <a:endParaRPr lang="es-ES_tradnl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29E3E4-2938-3343-88D1-132CBE35034C}"/>
              </a:ext>
            </a:extLst>
          </p:cNvPr>
          <p:cNvCxnSpPr/>
          <p:nvPr/>
        </p:nvCxnSpPr>
        <p:spPr>
          <a:xfrm>
            <a:off x="255082" y="3294743"/>
            <a:ext cx="116030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81088E-9A71-6640-AD67-FAACEC93E474}"/>
                  </a:ext>
                </a:extLst>
              </p:cNvPr>
              <p:cNvSpPr txBox="1"/>
              <p:nvPr/>
            </p:nvSpPr>
            <p:spPr>
              <a:xfrm>
                <a:off x="1358006" y="4391509"/>
                <a:ext cx="962923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sz="2400" i="1">
                          <a:latin typeface="Cambria Math" panose="02040503050406030204" pitchFamily="18" charset="0"/>
                        </a:rPr>
                        <m:t>++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81088E-9A71-6640-AD67-FAACEC93E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06" y="4391509"/>
                <a:ext cx="9629239" cy="938014"/>
              </a:xfrm>
              <a:prstGeom prst="rect">
                <a:avLst/>
              </a:prstGeom>
              <a:blipFill>
                <a:blip r:embed="rId5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D1F7C6-25CE-6D4A-B553-35B4CC5AE598}"/>
                  </a:ext>
                </a:extLst>
              </p:cNvPr>
              <p:cNvSpPr txBox="1"/>
              <p:nvPr/>
            </p:nvSpPr>
            <p:spPr>
              <a:xfrm>
                <a:off x="255082" y="3803365"/>
                <a:ext cx="731584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s-ES" sz="2400" dirty="0"/>
                  <a:t>Obtener los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s-ES_tradnl" sz="2400" dirty="0"/>
                  <a:t> tal que la función de </a:t>
                </a:r>
                <a:r>
                  <a:rPr lang="es-ES_tradnl" sz="2400" b="1" dirty="0" err="1"/>
                  <a:t>loss</a:t>
                </a:r>
                <a:r>
                  <a:rPr lang="es-ES_tradnl" sz="2400" dirty="0"/>
                  <a:t>,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D1F7C6-25CE-6D4A-B553-35B4CC5A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2" y="3803365"/>
                <a:ext cx="7315849" cy="399084"/>
              </a:xfrm>
              <a:prstGeom prst="rect">
                <a:avLst/>
              </a:prstGeom>
              <a:blipFill>
                <a:blip r:embed="rId6"/>
                <a:stretch>
                  <a:fillRect l="-2426" t="-18182" r="-1733" b="-36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D45A962-50CF-FA45-AC1F-3B630D8591A4}"/>
              </a:ext>
            </a:extLst>
          </p:cNvPr>
          <p:cNvSpPr/>
          <p:nvPr/>
        </p:nvSpPr>
        <p:spPr>
          <a:xfrm>
            <a:off x="6802369" y="5707642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sea mínima. </a:t>
            </a:r>
            <a:endParaRPr lang="es-ES_trad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606443-7B1E-0441-B5A9-46A41C911CB3}"/>
              </a:ext>
            </a:extLst>
          </p:cNvPr>
          <p:cNvSpPr txBox="1"/>
          <p:nvPr/>
        </p:nvSpPr>
        <p:spPr>
          <a:xfrm>
            <a:off x="5148017" y="6072345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¿Cómo?</a:t>
            </a:r>
          </a:p>
        </p:txBody>
      </p:sp>
    </p:spTree>
    <p:extLst>
      <p:ext uri="{BB962C8B-B14F-4D97-AF65-F5344CB8AC3E}">
        <p14:creationId xmlns:p14="http://schemas.microsoft.com/office/powerpoint/2010/main" val="39614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2EEA68-CB68-E146-9FD3-39FD0B13EB4E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DFF393D-554C-6B4A-913E-6DBD07783A9A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0A1F6D34-38EA-C842-B59A-B7AF47C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0F3231-0A06-4D45-AF1D-0A39609F872E}"/>
              </a:ext>
            </a:extLst>
          </p:cNvPr>
          <p:cNvSpPr txBox="1"/>
          <p:nvPr/>
        </p:nvSpPr>
        <p:spPr>
          <a:xfrm>
            <a:off x="5532739" y="623187"/>
            <a:ext cx="1116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¿W?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A6D7B0-90F4-D649-9E1F-5869BA584677}"/>
                  </a:ext>
                </a:extLst>
              </p:cNvPr>
              <p:cNvSpPr txBox="1"/>
              <p:nvPr/>
            </p:nvSpPr>
            <p:spPr>
              <a:xfrm>
                <a:off x="4162819" y="2167670"/>
                <a:ext cx="420307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A6D7B0-90F4-D649-9E1F-5869BA584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19" y="2167670"/>
                <a:ext cx="4203074" cy="938014"/>
              </a:xfrm>
              <a:prstGeom prst="rect">
                <a:avLst/>
              </a:prstGeom>
              <a:blipFill>
                <a:blip r:embed="rId3"/>
                <a:stretch>
                  <a:fillRect l="-904" t="-141333" b="-188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323E1E-7315-B74D-A139-760D7C1A75B2}"/>
              </a:ext>
            </a:extLst>
          </p:cNvPr>
          <p:cNvSpPr txBox="1"/>
          <p:nvPr/>
        </p:nvSpPr>
        <p:spPr>
          <a:xfrm>
            <a:off x="2554514" y="3396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750BD-00CA-0C42-839D-F2CA44D5A288}"/>
                  </a:ext>
                </a:extLst>
              </p:cNvPr>
              <p:cNvSpPr txBox="1"/>
              <p:nvPr/>
            </p:nvSpPr>
            <p:spPr>
              <a:xfrm>
                <a:off x="255082" y="1564200"/>
                <a:ext cx="6009274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s-ES" sz="2400" dirty="0"/>
                  <a:t>Obtener los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s-ES_tradnl" sz="2400" dirty="0"/>
                  <a:t> tal que el error,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750BD-00CA-0C42-839D-F2CA44D5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2" y="1564200"/>
                <a:ext cx="6009274" cy="399084"/>
              </a:xfrm>
              <a:prstGeom prst="rect">
                <a:avLst/>
              </a:prstGeom>
              <a:blipFill>
                <a:blip r:embed="rId4"/>
                <a:stretch>
                  <a:fillRect l="-2954" t="-18182" r="-2954" b="-36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E796AFD-074C-F54D-A6B4-FDB2DB1F745A}"/>
              </a:ext>
            </a:extLst>
          </p:cNvPr>
          <p:cNvSpPr/>
          <p:nvPr/>
        </p:nvSpPr>
        <p:spPr>
          <a:xfrm>
            <a:off x="8725512" y="240584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sea mínimo. </a:t>
            </a:r>
            <a:endParaRPr lang="es-ES_tradnl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29E3E4-2938-3343-88D1-132CBE35034C}"/>
              </a:ext>
            </a:extLst>
          </p:cNvPr>
          <p:cNvCxnSpPr/>
          <p:nvPr/>
        </p:nvCxnSpPr>
        <p:spPr>
          <a:xfrm>
            <a:off x="255082" y="3294743"/>
            <a:ext cx="116030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81088E-9A71-6640-AD67-FAACEC93E474}"/>
                  </a:ext>
                </a:extLst>
              </p:cNvPr>
              <p:cNvSpPr txBox="1"/>
              <p:nvPr/>
            </p:nvSpPr>
            <p:spPr>
              <a:xfrm>
                <a:off x="1358006" y="4391509"/>
                <a:ext cx="962923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sz="2400" i="1">
                          <a:latin typeface="Cambria Math" panose="02040503050406030204" pitchFamily="18" charset="0"/>
                        </a:rPr>
                        <m:t>++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81088E-9A71-6640-AD67-FAACEC93E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06" y="4391509"/>
                <a:ext cx="9629239" cy="938014"/>
              </a:xfrm>
              <a:prstGeom prst="rect">
                <a:avLst/>
              </a:prstGeom>
              <a:blipFill>
                <a:blip r:embed="rId5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D1F7C6-25CE-6D4A-B553-35B4CC5AE598}"/>
                  </a:ext>
                </a:extLst>
              </p:cNvPr>
              <p:cNvSpPr txBox="1"/>
              <p:nvPr/>
            </p:nvSpPr>
            <p:spPr>
              <a:xfrm>
                <a:off x="255082" y="3803365"/>
                <a:ext cx="731584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s-ES" sz="2400" dirty="0"/>
                  <a:t>Obtener los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s-ES_tradnl" sz="2400" dirty="0"/>
                  <a:t> tal que la función de </a:t>
                </a:r>
                <a:r>
                  <a:rPr lang="es-ES_tradnl" sz="2400" b="1" dirty="0" err="1"/>
                  <a:t>loss</a:t>
                </a:r>
                <a:r>
                  <a:rPr lang="es-ES_tradnl" sz="2400" dirty="0"/>
                  <a:t>,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D1F7C6-25CE-6D4A-B553-35B4CC5A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2" y="3803365"/>
                <a:ext cx="7315849" cy="399084"/>
              </a:xfrm>
              <a:prstGeom prst="rect">
                <a:avLst/>
              </a:prstGeom>
              <a:blipFill>
                <a:blip r:embed="rId6"/>
                <a:stretch>
                  <a:fillRect l="-2426" t="-18182" r="-1733" b="-36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D45A962-50CF-FA45-AC1F-3B630D8591A4}"/>
              </a:ext>
            </a:extLst>
          </p:cNvPr>
          <p:cNvSpPr/>
          <p:nvPr/>
        </p:nvSpPr>
        <p:spPr>
          <a:xfrm>
            <a:off x="6802369" y="5707642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sea mínima. </a:t>
            </a:r>
            <a:endParaRPr lang="es-ES_trad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606443-7B1E-0441-B5A9-46A41C911CB3}"/>
              </a:ext>
            </a:extLst>
          </p:cNvPr>
          <p:cNvSpPr txBox="1"/>
          <p:nvPr/>
        </p:nvSpPr>
        <p:spPr>
          <a:xfrm>
            <a:off x="5148017" y="6072345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¿Cómo?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6D071F80-5338-E74D-9F2E-AFD57FC5D7C3}"/>
              </a:ext>
            </a:extLst>
          </p:cNvPr>
          <p:cNvSpPr/>
          <p:nvPr/>
        </p:nvSpPr>
        <p:spPr>
          <a:xfrm>
            <a:off x="10653416" y="1915512"/>
            <a:ext cx="1204755" cy="13353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866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2EEA68-CB68-E146-9FD3-39FD0B13EB4E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DFF393D-554C-6B4A-913E-6DBD07783A9A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Repaso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0A1F6D34-38EA-C842-B59A-B7AF47C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0F3231-0A06-4D45-AF1D-0A39609F872E}"/>
              </a:ext>
            </a:extLst>
          </p:cNvPr>
          <p:cNvSpPr txBox="1"/>
          <p:nvPr/>
        </p:nvSpPr>
        <p:spPr>
          <a:xfrm>
            <a:off x="3983629" y="778504"/>
            <a:ext cx="4491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Gradiente de una Función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E118D-8B6D-B349-A3A1-A2CBCFFE57A3}"/>
                  </a:ext>
                </a:extLst>
              </p:cNvPr>
              <p:cNvSpPr txBox="1"/>
              <p:nvPr/>
            </p:nvSpPr>
            <p:spPr>
              <a:xfrm>
                <a:off x="4360495" y="1363279"/>
                <a:ext cx="3737626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_tradn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E118D-8B6D-B349-A3A1-A2CBCFFE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495" y="1363279"/>
                <a:ext cx="3737626" cy="892039"/>
              </a:xfrm>
              <a:prstGeom prst="rect">
                <a:avLst/>
              </a:prstGeom>
              <a:blipFill>
                <a:blip r:embed="rId3"/>
                <a:stretch>
                  <a:fillRect l="-1351" t="-1389" r="-676"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A8FEAFE-58F1-F540-9638-E24312A8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44" y="2443769"/>
            <a:ext cx="4548693" cy="42959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6D2631B-AA31-E047-BE9F-4CCA11F50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6" y="2385712"/>
            <a:ext cx="6749883" cy="44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1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2EEA68-CB68-E146-9FD3-39FD0B13EB4E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DFF393D-554C-6B4A-913E-6DBD07783A9A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Repaso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0A1F6D34-38EA-C842-B59A-B7AF47C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0F3231-0A06-4D45-AF1D-0A39609F872E}"/>
              </a:ext>
            </a:extLst>
          </p:cNvPr>
          <p:cNvSpPr txBox="1"/>
          <p:nvPr/>
        </p:nvSpPr>
        <p:spPr>
          <a:xfrm>
            <a:off x="4172879" y="778504"/>
            <a:ext cx="4112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Gradiente Descendente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E118D-8B6D-B349-A3A1-A2CBCFFE57A3}"/>
                  </a:ext>
                </a:extLst>
              </p:cNvPr>
              <p:cNvSpPr txBox="1"/>
              <p:nvPr/>
            </p:nvSpPr>
            <p:spPr>
              <a:xfrm>
                <a:off x="4360495" y="1363279"/>
                <a:ext cx="4065152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_tradn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E118D-8B6D-B349-A3A1-A2CBCFFE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495" y="1363279"/>
                <a:ext cx="4065152" cy="892039"/>
              </a:xfrm>
              <a:prstGeom prst="rect">
                <a:avLst/>
              </a:prstGeom>
              <a:blipFill>
                <a:blip r:embed="rId3"/>
                <a:stretch>
                  <a:fillRect l="-1246" t="-1389" r="-935"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6D2631B-AA31-E047-BE9F-4CCA11F5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6" y="2385712"/>
            <a:ext cx="6749883" cy="4437332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58A4F30-9704-CC46-B20B-46D7C2A7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114" y="2553795"/>
            <a:ext cx="4338821" cy="40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60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3CED3-6AEB-DE42-8081-BFB7EF07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9" y="1658004"/>
            <a:ext cx="5486399" cy="451713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D2EEA68-CB68-E146-9FD3-39FD0B13EB4E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DFF393D-554C-6B4A-913E-6DBD07783A9A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0A1F6D34-38EA-C842-B59A-B7AF47C8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B044E-8ED6-9849-B979-65866D728947}"/>
                  </a:ext>
                </a:extLst>
              </p:cNvPr>
              <p:cNvSpPr txBox="1"/>
              <p:nvPr/>
            </p:nvSpPr>
            <p:spPr>
              <a:xfrm>
                <a:off x="5727749" y="2730053"/>
                <a:ext cx="2606143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B044E-8ED6-9849-B979-65866D728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749" y="2730053"/>
                <a:ext cx="2606143" cy="806503"/>
              </a:xfrm>
              <a:prstGeom prst="rect">
                <a:avLst/>
              </a:prstGeom>
              <a:blipFill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70F3231-0A06-4D45-AF1D-0A39609F872E}"/>
              </a:ext>
            </a:extLst>
          </p:cNvPr>
          <p:cNvSpPr txBox="1"/>
          <p:nvPr/>
        </p:nvSpPr>
        <p:spPr>
          <a:xfrm>
            <a:off x="4512845" y="938992"/>
            <a:ext cx="315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Gradiente descendente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6ED44-9AE2-6941-8354-B84D1B4A7053}"/>
                  </a:ext>
                </a:extLst>
              </p:cNvPr>
              <p:cNvSpPr txBox="1"/>
              <p:nvPr/>
            </p:nvSpPr>
            <p:spPr>
              <a:xfrm>
                <a:off x="9145217" y="2730054"/>
                <a:ext cx="2606143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6ED44-9AE2-6941-8354-B84D1B4A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217" y="2730054"/>
                <a:ext cx="2606143" cy="806503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DBD5AE-5A21-8A45-9F12-1B940CA5B617}"/>
                  </a:ext>
                </a:extLst>
              </p:cNvPr>
              <p:cNvSpPr txBox="1"/>
              <p:nvPr/>
            </p:nvSpPr>
            <p:spPr>
              <a:xfrm>
                <a:off x="6288969" y="4144463"/>
                <a:ext cx="4462457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DBD5AE-5A21-8A45-9F12-1B940CA5B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69" y="4144463"/>
                <a:ext cx="4462457" cy="399084"/>
              </a:xfrm>
              <a:prstGeom prst="rect">
                <a:avLst/>
              </a:prstGeom>
              <a:blipFill>
                <a:blip r:embed="rId6"/>
                <a:stretch>
                  <a:fillRect t="-3030" b="-2424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38669D-A30C-A745-B6A8-37402D135964}"/>
                  </a:ext>
                </a:extLst>
              </p:cNvPr>
              <p:cNvSpPr txBox="1"/>
              <p:nvPr/>
            </p:nvSpPr>
            <p:spPr>
              <a:xfrm>
                <a:off x="6288969" y="5224357"/>
                <a:ext cx="4462457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38669D-A30C-A745-B6A8-37402D13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69" y="5224357"/>
                <a:ext cx="4462457" cy="399084"/>
              </a:xfrm>
              <a:prstGeom prst="rect">
                <a:avLst/>
              </a:prstGeom>
              <a:blipFill>
                <a:blip r:embed="rId7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BC785E-775E-524F-ACE6-B12CE0F37288}"/>
                  </a:ext>
                </a:extLst>
              </p:cNvPr>
              <p:cNvSpPr txBox="1"/>
              <p:nvPr/>
            </p:nvSpPr>
            <p:spPr>
              <a:xfrm>
                <a:off x="7119877" y="1488086"/>
                <a:ext cx="3328411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BC785E-775E-524F-ACE6-B12CE0F3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77" y="1488086"/>
                <a:ext cx="3328411" cy="938014"/>
              </a:xfrm>
              <a:prstGeom prst="rect">
                <a:avLst/>
              </a:prstGeom>
              <a:blipFill>
                <a:blip r:embed="rId8"/>
                <a:stretch>
                  <a:fillRect l="-1521"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75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7241A7-B1DC-7A48-932F-ECE23EA687E9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C92958D-53DB-B64C-B5D8-2A2BFD9AED80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174E817A-C043-D045-9D75-4CE141C1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C5CDF6-9131-9444-B45B-59A22EC294C3}"/>
              </a:ext>
            </a:extLst>
          </p:cNvPr>
          <p:cNvSpPr txBox="1"/>
          <p:nvPr/>
        </p:nvSpPr>
        <p:spPr>
          <a:xfrm>
            <a:off x="4914333" y="3198167"/>
            <a:ext cx="235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Backpropagation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5589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3">
            <a:extLst>
              <a:ext uri="{FF2B5EF4-FFF2-40B4-BE49-F238E27FC236}">
                <a16:creationId xmlns:a16="http://schemas.microsoft.com/office/drawing/2014/main" id="{3A32ABBD-8A2F-1E49-BE5E-C5E99A6D172E}"/>
              </a:ext>
            </a:extLst>
          </p:cNvPr>
          <p:cNvSpPr txBox="1"/>
          <p:nvPr/>
        </p:nvSpPr>
        <p:spPr>
          <a:xfrm>
            <a:off x="2850764" y="1005157"/>
            <a:ext cx="4316962" cy="588129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s-ES_tradnl" sz="1633" spc="-1" dirty="0">
                <a:latin typeface="Arial"/>
              </a:rPr>
              <a:t>1943 – Warren </a:t>
            </a:r>
            <a:r>
              <a:rPr lang="es-ES_tradnl" sz="1633" spc="-1" dirty="0" err="1">
                <a:latin typeface="Arial"/>
              </a:rPr>
              <a:t>McCulloch</a:t>
            </a:r>
            <a:r>
              <a:rPr lang="es-ES_tradnl" sz="1633" spc="-1" dirty="0">
                <a:latin typeface="Arial"/>
              </a:rPr>
              <a:t> y Walter </a:t>
            </a:r>
            <a:r>
              <a:rPr lang="es-ES_tradnl" sz="1633" spc="-1" dirty="0" err="1">
                <a:latin typeface="Arial"/>
              </a:rPr>
              <a:t>Pitts</a:t>
            </a:r>
            <a:r>
              <a:rPr lang="es-ES_tradnl" sz="1633" spc="-1" dirty="0">
                <a:latin typeface="Arial"/>
              </a:rPr>
              <a:t>. </a:t>
            </a:r>
          </a:p>
          <a:p>
            <a:r>
              <a:rPr lang="es-ES_tradnl" sz="1633" spc="-1" dirty="0">
                <a:latin typeface="Arial"/>
              </a:rPr>
              <a:t>            Modelo matemático de la neurona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7F9AD-9592-E540-8EFD-007D4B06B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875" y="2700437"/>
            <a:ext cx="3869524" cy="2033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D28C8-3C16-4046-8B2A-2DC36ED65C60}"/>
              </a:ext>
            </a:extLst>
          </p:cNvPr>
          <p:cNvSpPr txBox="1"/>
          <p:nvPr/>
        </p:nvSpPr>
        <p:spPr>
          <a:xfrm>
            <a:off x="2969875" y="2065925"/>
            <a:ext cx="7008441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70" i="1" dirty="0"/>
              <a:t>“Because of the all-or-none character of nervous activity, neural events and the relations among them can be treated by means of propositional logic”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6D5256-4A07-D344-BCC6-1884BCCCBD85}"/>
              </a:ext>
            </a:extLst>
          </p:cNvPr>
          <p:cNvGrpSpPr/>
          <p:nvPr/>
        </p:nvGrpSpPr>
        <p:grpSpPr>
          <a:xfrm>
            <a:off x="2969875" y="4923144"/>
            <a:ext cx="3373332" cy="1694087"/>
            <a:chOff x="2697217" y="4986087"/>
            <a:chExt cx="3718474" cy="186741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C0D780-E546-7D48-979A-440751081D24}"/>
                </a:ext>
              </a:extLst>
            </p:cNvPr>
            <p:cNvSpPr/>
            <p:nvPr/>
          </p:nvSpPr>
          <p:spPr>
            <a:xfrm>
              <a:off x="3839919" y="5735515"/>
              <a:ext cx="310051" cy="293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33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9EE286-CD73-2842-8CFE-CA9ECA6FC340}"/>
                </a:ext>
              </a:extLst>
            </p:cNvPr>
            <p:cNvSpPr/>
            <p:nvPr/>
          </p:nvSpPr>
          <p:spPr>
            <a:xfrm>
              <a:off x="4974664" y="5609491"/>
              <a:ext cx="504093" cy="5451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70" dirty="0"/>
                <a:t>f()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3AF9F5-8DFD-C945-8700-73F16DB67501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3083169" y="5228492"/>
              <a:ext cx="802156" cy="5499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6DD524-30AC-014A-AF80-E9FE6D18D9B0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3083169" y="5882053"/>
              <a:ext cx="7567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7BC846-EF08-C445-8393-F2B4B7B86DA0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3083169" y="5985670"/>
              <a:ext cx="802156" cy="46202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A5C447-4734-DB49-9B43-888E8F4C57B8}"/>
                </a:ext>
              </a:extLst>
            </p:cNvPr>
            <p:cNvSpPr txBox="1"/>
            <p:nvPr/>
          </p:nvSpPr>
          <p:spPr>
            <a:xfrm>
              <a:off x="2697217" y="4986087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x1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5C2C4F-1AED-D14B-9481-EB99CE94B98E}"/>
                </a:ext>
              </a:extLst>
            </p:cNvPr>
            <p:cNvSpPr txBox="1"/>
            <p:nvPr/>
          </p:nvSpPr>
          <p:spPr>
            <a:xfrm>
              <a:off x="2697217" y="5708671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x2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5B5B2-C2F6-C747-8DE1-66D29E58A2FC}"/>
                </a:ext>
              </a:extLst>
            </p:cNvPr>
            <p:cNvSpPr txBox="1"/>
            <p:nvPr/>
          </p:nvSpPr>
          <p:spPr>
            <a:xfrm>
              <a:off x="2697217" y="6412808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 err="1"/>
                <a:t>xn</a:t>
              </a:r>
              <a:endParaRPr lang="es-ES_tradnl" sz="1089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A481EB-4113-0448-A1C8-053B44693DC0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V="1">
              <a:off x="3994945" y="6028590"/>
              <a:ext cx="0" cy="5227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3ADFDE-2234-D34E-B010-1E920289BEE3}"/>
                </a:ext>
              </a:extLst>
            </p:cNvPr>
            <p:cNvSpPr txBox="1"/>
            <p:nvPr/>
          </p:nvSpPr>
          <p:spPr>
            <a:xfrm>
              <a:off x="3885325" y="6566966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A2F978-0B29-5F40-9587-F3707B6C6FAC}"/>
                </a:ext>
              </a:extLst>
            </p:cNvPr>
            <p:cNvSpPr txBox="1"/>
            <p:nvPr/>
          </p:nvSpPr>
          <p:spPr>
            <a:xfrm>
              <a:off x="3169295" y="5112781"/>
              <a:ext cx="4829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w1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633E71-0E71-0A42-96FD-024785626393}"/>
                </a:ext>
              </a:extLst>
            </p:cNvPr>
            <p:cNvSpPr txBox="1"/>
            <p:nvPr/>
          </p:nvSpPr>
          <p:spPr>
            <a:xfrm>
              <a:off x="3169295" y="5597015"/>
              <a:ext cx="515599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w2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C8EAE8-663F-6E47-85F9-1ECD4115005E}"/>
                </a:ext>
              </a:extLst>
            </p:cNvPr>
            <p:cNvSpPr txBox="1"/>
            <p:nvPr/>
          </p:nvSpPr>
          <p:spPr>
            <a:xfrm>
              <a:off x="3169295" y="6016115"/>
              <a:ext cx="561001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 err="1"/>
                <a:t>wn</a:t>
              </a:r>
              <a:endParaRPr lang="es-ES_tradnl" sz="1089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28774DE-8838-AA4A-BC8B-FC6449C0C307}"/>
                </a:ext>
              </a:extLst>
            </p:cNvPr>
            <p:cNvCxnSpPr>
              <a:cxnSpLocks/>
              <a:stCxn id="6" idx="6"/>
              <a:endCxn id="7" idx="1"/>
            </p:cNvCxnSpPr>
            <p:nvPr/>
          </p:nvCxnSpPr>
          <p:spPr>
            <a:xfrm>
              <a:off x="4149970" y="5882053"/>
              <a:ext cx="82469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F01024-42B8-E64A-97CD-A83CCC2374F6}"/>
                </a:ext>
              </a:extLst>
            </p:cNvPr>
            <p:cNvCxnSpPr>
              <a:cxnSpLocks/>
            </p:cNvCxnSpPr>
            <p:nvPr/>
          </p:nvCxnSpPr>
          <p:spPr>
            <a:xfrm>
              <a:off x="5478757" y="5901429"/>
              <a:ext cx="5469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249CE-B556-A44B-949E-F15753829DED}"/>
                </a:ext>
              </a:extLst>
            </p:cNvPr>
            <p:cNvSpPr txBox="1"/>
            <p:nvPr/>
          </p:nvSpPr>
          <p:spPr>
            <a:xfrm>
              <a:off x="6029739" y="5762929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550924-CCC4-D84F-A72E-90EF558AF4D9}"/>
                  </a:ext>
                </a:extLst>
              </p:cNvPr>
              <p:cNvSpPr txBox="1"/>
              <p:nvPr/>
            </p:nvSpPr>
            <p:spPr>
              <a:xfrm>
                <a:off x="7728551" y="3145327"/>
                <a:ext cx="1958741" cy="638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33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6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33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33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33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sz="1633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s-ES" sz="1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33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33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1633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633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sz="1633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550924-CCC4-D84F-A72E-90EF558AF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551" y="3145327"/>
                <a:ext cx="1958741" cy="638445"/>
              </a:xfrm>
              <a:prstGeom prst="rect">
                <a:avLst/>
              </a:prstGeom>
              <a:blipFill>
                <a:blip r:embed="rId3"/>
                <a:stretch>
                  <a:fillRect l="-5161" t="-137255" b="-19019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E6135DA-DAB8-6A43-8281-E977E0CA93C6}"/>
              </a:ext>
            </a:extLst>
          </p:cNvPr>
          <p:cNvSpPr txBox="1"/>
          <p:nvPr/>
        </p:nvSpPr>
        <p:spPr>
          <a:xfrm>
            <a:off x="7603451" y="4181332"/>
            <a:ext cx="2760850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33" dirty="0"/>
              <a:t>Donde f() es una función de activación: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DEB5EE-FB1A-6843-B5CA-3328121F77FF}"/>
                  </a:ext>
                </a:extLst>
              </p:cNvPr>
              <p:cNvSpPr txBox="1"/>
              <p:nvPr/>
            </p:nvSpPr>
            <p:spPr>
              <a:xfrm>
                <a:off x="7728551" y="5252430"/>
                <a:ext cx="1659942" cy="560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633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33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s-ES" sz="1633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s-ES" sz="16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633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1633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sz="1633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DEB5EE-FB1A-6843-B5CA-3328121F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551" y="5252430"/>
                <a:ext cx="1659942" cy="560603"/>
              </a:xfrm>
              <a:prstGeom prst="rect">
                <a:avLst/>
              </a:prstGeom>
              <a:blipFill>
                <a:blip r:embed="rId4"/>
                <a:stretch>
                  <a:fillRect l="-20611" t="-215556" r="-3817" b="-30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B9AAEEBA-1B49-F14B-9AB8-BA0989931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746" y="835008"/>
            <a:ext cx="1624491" cy="102538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386A3BA-E8EC-D043-9116-B3A649F72BB2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43" name="Rectángulo 3">
              <a:extLst>
                <a:ext uri="{FF2B5EF4-FFF2-40B4-BE49-F238E27FC236}">
                  <a16:creationId xmlns:a16="http://schemas.microsoft.com/office/drawing/2014/main" id="{5BC37382-8F0A-0440-A6FD-6FFECB4A8C8C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Generalidades</a:t>
              </a:r>
            </a:p>
          </p:txBody>
        </p:sp>
        <p:pic>
          <p:nvPicPr>
            <p:cNvPr id="44" name="Imagen 4">
              <a:extLst>
                <a:ext uri="{FF2B5EF4-FFF2-40B4-BE49-F238E27FC236}">
                  <a16:creationId xmlns:a16="http://schemas.microsoft.com/office/drawing/2014/main" id="{7494F62E-EB71-6D4D-93DF-1E3D96B3E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74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7241A7-B1DC-7A48-932F-ECE23EA687E9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C92958D-53DB-B64C-B5D8-2A2BFD9AED80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174E817A-C043-D045-9D75-4CE141C1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F4E46-01D2-154B-8F15-6F62EF281542}"/>
                  </a:ext>
                </a:extLst>
              </p:cNvPr>
              <p:cNvSpPr txBox="1"/>
              <p:nvPr/>
            </p:nvSpPr>
            <p:spPr>
              <a:xfrm>
                <a:off x="149035" y="2136738"/>
                <a:ext cx="2572728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F4E46-01D2-154B-8F15-6F62EF28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5" y="2136738"/>
                <a:ext cx="2572728" cy="806503"/>
              </a:xfrm>
              <a:prstGeom prst="rect">
                <a:avLst/>
              </a:prstGeom>
              <a:blipFill>
                <a:blip r:embed="rId3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66CCB-A6A5-7A46-B309-E68190389A3B}"/>
                  </a:ext>
                </a:extLst>
              </p:cNvPr>
              <p:cNvSpPr txBox="1"/>
              <p:nvPr/>
            </p:nvSpPr>
            <p:spPr>
              <a:xfrm>
                <a:off x="4834856" y="2136738"/>
                <a:ext cx="5925705" cy="94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66CCB-A6A5-7A46-B309-E6819038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6" y="2136738"/>
                <a:ext cx="5925705" cy="940642"/>
              </a:xfrm>
              <a:prstGeom prst="rect">
                <a:avLst/>
              </a:prstGeom>
              <a:blipFill>
                <a:blip r:embed="rId4"/>
                <a:stretch>
                  <a:fillRect t="-144595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27F32-213F-FD4D-A0FC-22336BDF5915}"/>
                  </a:ext>
                </a:extLst>
              </p:cNvPr>
              <p:cNvSpPr txBox="1"/>
              <p:nvPr/>
            </p:nvSpPr>
            <p:spPr>
              <a:xfrm>
                <a:off x="8836419" y="1021539"/>
                <a:ext cx="2247667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27F32-213F-FD4D-A0FC-22336BDF5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021539"/>
                <a:ext cx="2247667" cy="425501"/>
              </a:xfrm>
              <a:prstGeom prst="rect">
                <a:avLst/>
              </a:prstGeom>
              <a:blipFill>
                <a:blip r:embed="rId5"/>
                <a:stretch>
                  <a:fillRect l="-5085" t="-134286" b="-20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FA2CC9-D40E-2140-A938-C0975459BE39}"/>
                  </a:ext>
                </a:extLst>
              </p:cNvPr>
              <p:cNvSpPr txBox="1"/>
              <p:nvPr/>
            </p:nvSpPr>
            <p:spPr>
              <a:xfrm>
                <a:off x="4834856" y="765283"/>
                <a:ext cx="251177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FA2CC9-D40E-2140-A938-C0975459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6" y="765283"/>
                <a:ext cx="2511777" cy="938014"/>
              </a:xfrm>
              <a:prstGeom prst="rect">
                <a:avLst/>
              </a:prstGeom>
              <a:blipFill>
                <a:blip r:embed="rId6"/>
                <a:stretch>
                  <a:fillRect l="-2020" t="-143243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B3D5D-1978-FF4B-9870-3715FB29230B}"/>
                  </a:ext>
                </a:extLst>
              </p:cNvPr>
              <p:cNvSpPr txBox="1"/>
              <p:nvPr/>
            </p:nvSpPr>
            <p:spPr>
              <a:xfrm>
                <a:off x="783547" y="765283"/>
                <a:ext cx="3328411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B3D5D-1978-FF4B-9870-3715FB29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7" y="765283"/>
                <a:ext cx="3328411" cy="938014"/>
              </a:xfrm>
              <a:prstGeom prst="rect">
                <a:avLst/>
              </a:prstGeom>
              <a:blipFill>
                <a:blip r:embed="rId7"/>
                <a:stretch>
                  <a:fillRect l="-1521" t="-143243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F8C9C-5A0E-114F-88AB-F1E0BDC21AC6}"/>
                  </a:ext>
                </a:extLst>
              </p:cNvPr>
              <p:cNvSpPr txBox="1"/>
              <p:nvPr/>
            </p:nvSpPr>
            <p:spPr>
              <a:xfrm>
                <a:off x="5344119" y="3189023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F8C9C-5A0E-114F-88AB-F1E0BDC21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19" y="3189023"/>
                <a:ext cx="5925705" cy="938014"/>
              </a:xfrm>
              <a:prstGeom prst="rect">
                <a:avLst/>
              </a:prstGeom>
              <a:blipFill>
                <a:blip r:embed="rId8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24C94-75B4-614B-AAA9-7071E287B7BE}"/>
                  </a:ext>
                </a:extLst>
              </p:cNvPr>
              <p:cNvSpPr txBox="1"/>
              <p:nvPr/>
            </p:nvSpPr>
            <p:spPr>
              <a:xfrm>
                <a:off x="306210" y="3180337"/>
                <a:ext cx="395037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24C94-75B4-614B-AAA9-7071E287B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0" y="3180337"/>
                <a:ext cx="3950377" cy="938014"/>
              </a:xfrm>
              <a:prstGeom prst="rect">
                <a:avLst/>
              </a:prstGeom>
              <a:blipFill>
                <a:blip r:embed="rId9"/>
                <a:stretch>
                  <a:fillRect l="-322"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67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7241A7-B1DC-7A48-932F-ECE23EA687E9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C92958D-53DB-B64C-B5D8-2A2BFD9AED80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174E817A-C043-D045-9D75-4CE141C1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F4E46-01D2-154B-8F15-6F62EF281542}"/>
                  </a:ext>
                </a:extLst>
              </p:cNvPr>
              <p:cNvSpPr txBox="1"/>
              <p:nvPr/>
            </p:nvSpPr>
            <p:spPr>
              <a:xfrm>
                <a:off x="146420" y="2136738"/>
                <a:ext cx="2572728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F4E46-01D2-154B-8F15-6F62EF28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0" y="2136738"/>
                <a:ext cx="2572728" cy="806503"/>
              </a:xfrm>
              <a:prstGeom prst="rect">
                <a:avLst/>
              </a:prstGeom>
              <a:blipFill>
                <a:blip r:embed="rId3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66CCB-A6A5-7A46-B309-E68190389A3B}"/>
                  </a:ext>
                </a:extLst>
              </p:cNvPr>
              <p:cNvSpPr txBox="1"/>
              <p:nvPr/>
            </p:nvSpPr>
            <p:spPr>
              <a:xfrm>
                <a:off x="4834856" y="2136738"/>
                <a:ext cx="5925705" cy="94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66CCB-A6A5-7A46-B309-E6819038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6" y="2136738"/>
                <a:ext cx="5925705" cy="940642"/>
              </a:xfrm>
              <a:prstGeom prst="rect">
                <a:avLst/>
              </a:prstGeom>
              <a:blipFill>
                <a:blip r:embed="rId4"/>
                <a:stretch>
                  <a:fillRect t="-144595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27F32-213F-FD4D-A0FC-22336BDF5915}"/>
                  </a:ext>
                </a:extLst>
              </p:cNvPr>
              <p:cNvSpPr txBox="1"/>
              <p:nvPr/>
            </p:nvSpPr>
            <p:spPr>
              <a:xfrm>
                <a:off x="8836419" y="1021539"/>
                <a:ext cx="2247667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27F32-213F-FD4D-A0FC-22336BDF5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021539"/>
                <a:ext cx="2247667" cy="425501"/>
              </a:xfrm>
              <a:prstGeom prst="rect">
                <a:avLst/>
              </a:prstGeom>
              <a:blipFill>
                <a:blip r:embed="rId5"/>
                <a:stretch>
                  <a:fillRect l="-5085" t="-134286" b="-20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FA2CC9-D40E-2140-A938-C0975459BE39}"/>
                  </a:ext>
                </a:extLst>
              </p:cNvPr>
              <p:cNvSpPr txBox="1"/>
              <p:nvPr/>
            </p:nvSpPr>
            <p:spPr>
              <a:xfrm>
                <a:off x="4834856" y="765283"/>
                <a:ext cx="251177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FA2CC9-D40E-2140-A938-C0975459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6" y="765283"/>
                <a:ext cx="2511777" cy="938014"/>
              </a:xfrm>
              <a:prstGeom prst="rect">
                <a:avLst/>
              </a:prstGeom>
              <a:blipFill>
                <a:blip r:embed="rId6"/>
                <a:stretch>
                  <a:fillRect l="-2020" t="-143243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21ACA-B67B-894B-9BD7-D628DEBADB29}"/>
                  </a:ext>
                </a:extLst>
              </p:cNvPr>
              <p:cNvSpPr txBox="1"/>
              <p:nvPr/>
            </p:nvSpPr>
            <p:spPr>
              <a:xfrm>
                <a:off x="306210" y="3180337"/>
                <a:ext cx="395037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21ACA-B67B-894B-9BD7-D628DEBA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0" y="3180337"/>
                <a:ext cx="3950377" cy="938014"/>
              </a:xfrm>
              <a:prstGeom prst="rect">
                <a:avLst/>
              </a:prstGeom>
              <a:blipFill>
                <a:blip r:embed="rId7"/>
                <a:stretch>
                  <a:fillRect l="-322"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B3D5D-1978-FF4B-9870-3715FB29230B}"/>
                  </a:ext>
                </a:extLst>
              </p:cNvPr>
              <p:cNvSpPr txBox="1"/>
              <p:nvPr/>
            </p:nvSpPr>
            <p:spPr>
              <a:xfrm>
                <a:off x="783547" y="765283"/>
                <a:ext cx="3328411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B3D5D-1978-FF4B-9870-3715FB29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7" y="765283"/>
                <a:ext cx="3328411" cy="938014"/>
              </a:xfrm>
              <a:prstGeom prst="rect">
                <a:avLst/>
              </a:prstGeom>
              <a:blipFill>
                <a:blip r:embed="rId8"/>
                <a:stretch>
                  <a:fillRect l="-1521" t="-143243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F8C9C-5A0E-114F-88AB-F1E0BDC21AC6}"/>
                  </a:ext>
                </a:extLst>
              </p:cNvPr>
              <p:cNvSpPr txBox="1"/>
              <p:nvPr/>
            </p:nvSpPr>
            <p:spPr>
              <a:xfrm>
                <a:off x="5344119" y="3189023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F8C9C-5A0E-114F-88AB-F1E0BDC21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19" y="3189023"/>
                <a:ext cx="5925705" cy="938014"/>
              </a:xfrm>
              <a:prstGeom prst="rect">
                <a:avLst/>
              </a:prstGeom>
              <a:blipFill>
                <a:blip r:embed="rId9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9D7192-0FDB-EC43-9512-CCF6011F5901}"/>
              </a:ext>
            </a:extLst>
          </p:cNvPr>
          <p:cNvSpPr/>
          <p:nvPr/>
        </p:nvSpPr>
        <p:spPr>
          <a:xfrm>
            <a:off x="7143750" y="3180337"/>
            <a:ext cx="2914650" cy="93801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0628E-E6EC-1A4F-BAFA-30255BD4A352}"/>
              </a:ext>
            </a:extLst>
          </p:cNvPr>
          <p:cNvCxnSpPr/>
          <p:nvPr/>
        </p:nvCxnSpPr>
        <p:spPr>
          <a:xfrm>
            <a:off x="4248665" y="3649344"/>
            <a:ext cx="1095454" cy="86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4BFC7-77F9-2C41-AE8B-316D59531F56}"/>
                  </a:ext>
                </a:extLst>
              </p:cNvPr>
              <p:cNvSpPr txBox="1"/>
              <p:nvPr/>
            </p:nvSpPr>
            <p:spPr>
              <a:xfrm>
                <a:off x="278030" y="5744751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4BFC7-77F9-2C41-AE8B-316D59531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30" y="5744751"/>
                <a:ext cx="5925705" cy="938014"/>
              </a:xfrm>
              <a:prstGeom prst="rect">
                <a:avLst/>
              </a:prstGeom>
              <a:blipFill>
                <a:blip r:embed="rId10"/>
                <a:stretch>
                  <a:fillRect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4CDF1-DC23-9245-A265-BC4731CEE571}"/>
                  </a:ext>
                </a:extLst>
              </p:cNvPr>
              <p:cNvSpPr txBox="1"/>
              <p:nvPr/>
            </p:nvSpPr>
            <p:spPr>
              <a:xfrm>
                <a:off x="464099" y="4773631"/>
                <a:ext cx="3967305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4CDF1-DC23-9245-A265-BC4731CE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" y="4773631"/>
                <a:ext cx="3967305" cy="938014"/>
              </a:xfrm>
              <a:prstGeom prst="rect">
                <a:avLst/>
              </a:prstGeom>
              <a:blipFill>
                <a:blip r:embed="rId11"/>
                <a:stretch>
                  <a:fillRect l="-1278" t="-141333" r="-639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2678BFB-2D07-4845-AFC6-2408399161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193" y="4421591"/>
            <a:ext cx="2832100" cy="238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2655C5-651A-F644-BE34-BCAA6EDF3413}"/>
              </a:ext>
            </a:extLst>
          </p:cNvPr>
          <p:cNvSpPr/>
          <p:nvPr/>
        </p:nvSpPr>
        <p:spPr>
          <a:xfrm>
            <a:off x="8836419" y="2070982"/>
            <a:ext cx="584886" cy="938014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376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7241A7-B1DC-7A48-932F-ECE23EA687E9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C92958D-53DB-B64C-B5D8-2A2BFD9AED80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174E817A-C043-D045-9D75-4CE141C1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F4E46-01D2-154B-8F15-6F62EF281542}"/>
                  </a:ext>
                </a:extLst>
              </p:cNvPr>
              <p:cNvSpPr txBox="1"/>
              <p:nvPr/>
            </p:nvSpPr>
            <p:spPr>
              <a:xfrm>
                <a:off x="356623" y="2136738"/>
                <a:ext cx="2572728" cy="806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7F4E46-01D2-154B-8F15-6F62EF28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3" y="2136738"/>
                <a:ext cx="2572728" cy="806503"/>
              </a:xfrm>
              <a:prstGeom prst="rect">
                <a:avLst/>
              </a:prstGeom>
              <a:blipFill>
                <a:blip r:embed="rId3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66CCB-A6A5-7A46-B309-E68190389A3B}"/>
                  </a:ext>
                </a:extLst>
              </p:cNvPr>
              <p:cNvSpPr txBox="1"/>
              <p:nvPr/>
            </p:nvSpPr>
            <p:spPr>
              <a:xfrm>
                <a:off x="4834856" y="2136738"/>
                <a:ext cx="5925705" cy="94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266CCB-A6A5-7A46-B309-E6819038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6" y="2136738"/>
                <a:ext cx="5925705" cy="940642"/>
              </a:xfrm>
              <a:prstGeom prst="rect">
                <a:avLst/>
              </a:prstGeom>
              <a:blipFill>
                <a:blip r:embed="rId4"/>
                <a:stretch>
                  <a:fillRect t="-144595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27F32-213F-FD4D-A0FC-22336BDF5915}"/>
                  </a:ext>
                </a:extLst>
              </p:cNvPr>
              <p:cNvSpPr txBox="1"/>
              <p:nvPr/>
            </p:nvSpPr>
            <p:spPr>
              <a:xfrm>
                <a:off x="8836419" y="1021539"/>
                <a:ext cx="2247667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727F32-213F-FD4D-A0FC-22336BDF5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021539"/>
                <a:ext cx="2247667" cy="425501"/>
              </a:xfrm>
              <a:prstGeom prst="rect">
                <a:avLst/>
              </a:prstGeom>
              <a:blipFill>
                <a:blip r:embed="rId5"/>
                <a:stretch>
                  <a:fillRect l="-5085" t="-134286" b="-20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FA2CC9-D40E-2140-A938-C0975459BE39}"/>
                  </a:ext>
                </a:extLst>
              </p:cNvPr>
              <p:cNvSpPr txBox="1"/>
              <p:nvPr/>
            </p:nvSpPr>
            <p:spPr>
              <a:xfrm>
                <a:off x="4834856" y="765283"/>
                <a:ext cx="251177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FA2CC9-D40E-2140-A938-C0975459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56" y="765283"/>
                <a:ext cx="2511777" cy="938014"/>
              </a:xfrm>
              <a:prstGeom prst="rect">
                <a:avLst/>
              </a:prstGeom>
              <a:blipFill>
                <a:blip r:embed="rId6"/>
                <a:stretch>
                  <a:fillRect l="-2020" t="-143243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21ACA-B67B-894B-9BD7-D628DEBADB29}"/>
                  </a:ext>
                </a:extLst>
              </p:cNvPr>
              <p:cNvSpPr txBox="1"/>
              <p:nvPr/>
            </p:nvSpPr>
            <p:spPr>
              <a:xfrm>
                <a:off x="306210" y="3180337"/>
                <a:ext cx="395037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21ACA-B67B-894B-9BD7-D628DEBA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0" y="3180337"/>
                <a:ext cx="3950377" cy="938014"/>
              </a:xfrm>
              <a:prstGeom prst="rect">
                <a:avLst/>
              </a:prstGeom>
              <a:blipFill>
                <a:blip r:embed="rId7"/>
                <a:stretch>
                  <a:fillRect l="-322"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B3D5D-1978-FF4B-9870-3715FB29230B}"/>
                  </a:ext>
                </a:extLst>
              </p:cNvPr>
              <p:cNvSpPr txBox="1"/>
              <p:nvPr/>
            </p:nvSpPr>
            <p:spPr>
              <a:xfrm>
                <a:off x="783547" y="765283"/>
                <a:ext cx="3328411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8B3D5D-1978-FF4B-9870-3715FB29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7" y="765283"/>
                <a:ext cx="3328411" cy="938014"/>
              </a:xfrm>
              <a:prstGeom prst="rect">
                <a:avLst/>
              </a:prstGeom>
              <a:blipFill>
                <a:blip r:embed="rId8"/>
                <a:stretch>
                  <a:fillRect l="-1521" t="-143243" b="-19189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F8C9C-5A0E-114F-88AB-F1E0BDC21AC6}"/>
                  </a:ext>
                </a:extLst>
              </p:cNvPr>
              <p:cNvSpPr txBox="1"/>
              <p:nvPr/>
            </p:nvSpPr>
            <p:spPr>
              <a:xfrm>
                <a:off x="5344119" y="3189023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F8C9C-5A0E-114F-88AB-F1E0BDC21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19" y="3189023"/>
                <a:ext cx="5925705" cy="938014"/>
              </a:xfrm>
              <a:prstGeom prst="rect">
                <a:avLst/>
              </a:prstGeom>
              <a:blipFill>
                <a:blip r:embed="rId9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9D7192-0FDB-EC43-9512-CCF6011F5901}"/>
              </a:ext>
            </a:extLst>
          </p:cNvPr>
          <p:cNvSpPr/>
          <p:nvPr/>
        </p:nvSpPr>
        <p:spPr>
          <a:xfrm>
            <a:off x="2059177" y="4852881"/>
            <a:ext cx="2052781" cy="61968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4BFC7-77F9-2C41-AE8B-316D59531F56}"/>
                  </a:ext>
                </a:extLst>
              </p:cNvPr>
              <p:cNvSpPr txBox="1"/>
              <p:nvPr/>
            </p:nvSpPr>
            <p:spPr>
              <a:xfrm>
                <a:off x="278030" y="5744751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4BFC7-77F9-2C41-AE8B-316D59531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30" y="5744751"/>
                <a:ext cx="5925705" cy="938014"/>
              </a:xfrm>
              <a:prstGeom prst="rect">
                <a:avLst/>
              </a:prstGeom>
              <a:blipFill>
                <a:blip r:embed="rId10"/>
                <a:stretch>
                  <a:fillRect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4CDF1-DC23-9245-A265-BC4731CEE571}"/>
                  </a:ext>
                </a:extLst>
              </p:cNvPr>
              <p:cNvSpPr txBox="1"/>
              <p:nvPr/>
            </p:nvSpPr>
            <p:spPr>
              <a:xfrm>
                <a:off x="464099" y="4773631"/>
                <a:ext cx="3967305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4CDF1-DC23-9245-A265-BC4731CE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" y="4773631"/>
                <a:ext cx="3967305" cy="938014"/>
              </a:xfrm>
              <a:prstGeom prst="rect">
                <a:avLst/>
              </a:prstGeom>
              <a:blipFill>
                <a:blip r:embed="rId11"/>
                <a:stretch>
                  <a:fillRect l="-1278" t="-141333" r="-639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2678BFB-2D07-4845-AFC6-2408399161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193" y="4421591"/>
            <a:ext cx="2832100" cy="238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7CDFC3C-182D-EF4B-9E5C-B60F94EC87DC}"/>
              </a:ext>
            </a:extLst>
          </p:cNvPr>
          <p:cNvSpPr/>
          <p:nvPr/>
        </p:nvSpPr>
        <p:spPr>
          <a:xfrm>
            <a:off x="3439118" y="5883308"/>
            <a:ext cx="2147296" cy="54077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599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7241A7-B1DC-7A48-932F-ECE23EA687E9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C92958D-53DB-B64C-B5D8-2A2BFD9AED80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174E817A-C043-D045-9D75-4CE141C1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E9D7192-0FDB-EC43-9512-CCF6011F5901}"/>
              </a:ext>
            </a:extLst>
          </p:cNvPr>
          <p:cNvSpPr/>
          <p:nvPr/>
        </p:nvSpPr>
        <p:spPr>
          <a:xfrm>
            <a:off x="2018912" y="895244"/>
            <a:ext cx="2052781" cy="619685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4BFC7-77F9-2C41-AE8B-316D59531F56}"/>
                  </a:ext>
                </a:extLst>
              </p:cNvPr>
              <p:cNvSpPr txBox="1"/>
              <p:nvPr/>
            </p:nvSpPr>
            <p:spPr>
              <a:xfrm>
                <a:off x="294919" y="1787114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4BFC7-77F9-2C41-AE8B-316D59531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19" y="1787114"/>
                <a:ext cx="5925705" cy="938014"/>
              </a:xfrm>
              <a:prstGeom prst="rect">
                <a:avLst/>
              </a:prstGeom>
              <a:blipFill>
                <a:blip r:embed="rId3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4CDF1-DC23-9245-A265-BC4731CEE571}"/>
                  </a:ext>
                </a:extLst>
              </p:cNvPr>
              <p:cNvSpPr txBox="1"/>
              <p:nvPr/>
            </p:nvSpPr>
            <p:spPr>
              <a:xfrm>
                <a:off x="423834" y="815994"/>
                <a:ext cx="3967305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4CDF1-DC23-9245-A265-BC4731CE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34" y="815994"/>
                <a:ext cx="3967305" cy="938014"/>
              </a:xfrm>
              <a:prstGeom prst="rect">
                <a:avLst/>
              </a:prstGeom>
              <a:blipFill>
                <a:blip r:embed="rId4"/>
                <a:stretch>
                  <a:fillRect l="-955" t="-138667" r="-637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C7CDFC3C-182D-EF4B-9E5C-B60F94EC87DC}"/>
              </a:ext>
            </a:extLst>
          </p:cNvPr>
          <p:cNvSpPr/>
          <p:nvPr/>
        </p:nvSpPr>
        <p:spPr>
          <a:xfrm>
            <a:off x="3456007" y="1925671"/>
            <a:ext cx="2147296" cy="54077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33A87-CC52-7442-AB03-F23C630B3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83" y="2725128"/>
            <a:ext cx="3319667" cy="4035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90FDD5-4499-8441-8ED4-BF3337181895}"/>
                  </a:ext>
                </a:extLst>
              </p:cNvPr>
              <p:cNvSpPr txBox="1"/>
              <p:nvPr/>
            </p:nvSpPr>
            <p:spPr>
              <a:xfrm>
                <a:off x="7678982" y="992335"/>
                <a:ext cx="2894574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90FDD5-4499-8441-8ED4-BF333718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982" y="992335"/>
                <a:ext cx="2894574" cy="425501"/>
              </a:xfrm>
              <a:prstGeom prst="rect">
                <a:avLst/>
              </a:prstGeom>
              <a:blipFill>
                <a:blip r:embed="rId6"/>
                <a:stretch>
                  <a:fillRect l="-437" b="-2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23BFE6-80F3-194B-B3C2-81277EB2FA56}"/>
                  </a:ext>
                </a:extLst>
              </p:cNvPr>
              <p:cNvSpPr txBox="1"/>
              <p:nvPr/>
            </p:nvSpPr>
            <p:spPr>
              <a:xfrm>
                <a:off x="6090745" y="1925671"/>
                <a:ext cx="5925705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23BFE6-80F3-194B-B3C2-81277EB2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45" y="1925671"/>
                <a:ext cx="5925705" cy="896207"/>
              </a:xfrm>
              <a:prstGeom prst="rect">
                <a:avLst/>
              </a:prstGeom>
              <a:blipFill>
                <a:blip r:embed="rId7"/>
                <a:stretch>
                  <a:fillRect t="-149296" b="-20422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C10CB9-5A52-5F4E-8089-904620094244}"/>
                  </a:ext>
                </a:extLst>
              </p:cNvPr>
              <p:cNvSpPr txBox="1"/>
              <p:nvPr/>
            </p:nvSpPr>
            <p:spPr>
              <a:xfrm>
                <a:off x="7644219" y="3567116"/>
                <a:ext cx="2209066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C10CB9-5A52-5F4E-8089-904620094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219" y="3567116"/>
                <a:ext cx="2209066" cy="938014"/>
              </a:xfrm>
              <a:prstGeom prst="rect">
                <a:avLst/>
              </a:prstGeom>
              <a:blipFill>
                <a:blip r:embed="rId8"/>
                <a:stretch>
                  <a:fillRect l="-2286" t="-141333" r="-8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CF387A-CF13-D743-9E85-B3EEAD8B4179}"/>
                  </a:ext>
                </a:extLst>
              </p:cNvPr>
              <p:cNvSpPr txBox="1"/>
              <p:nvPr/>
            </p:nvSpPr>
            <p:spPr>
              <a:xfrm>
                <a:off x="5785899" y="4742887"/>
                <a:ext cx="5925705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CF387A-CF13-D743-9E85-B3EEAD8B4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99" y="4742887"/>
                <a:ext cx="5925705" cy="938014"/>
              </a:xfrm>
              <a:prstGeom prst="rect">
                <a:avLst/>
              </a:prstGeom>
              <a:blipFill>
                <a:blip r:embed="rId9"/>
                <a:stretch>
                  <a:fillRect t="-140000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89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7241A7-B1DC-7A48-932F-ECE23EA687E9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1C92958D-53DB-B64C-B5D8-2A2BFD9AED80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174E817A-C043-D045-9D75-4CE141C1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33A87-CC52-7442-AB03-F23C630B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51" y="2075166"/>
            <a:ext cx="3319667" cy="4035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AE5C85-6B2E-8848-B426-07ABB3322377}"/>
                  </a:ext>
                </a:extLst>
              </p:cNvPr>
              <p:cNvSpPr txBox="1"/>
              <p:nvPr/>
            </p:nvSpPr>
            <p:spPr>
              <a:xfrm>
                <a:off x="6658316" y="2340566"/>
                <a:ext cx="2894574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AE5C85-6B2E-8848-B426-07ABB3322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16" y="2340566"/>
                <a:ext cx="2894574" cy="425501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C4119D-D306-DC43-8159-4A8B35B037DA}"/>
                  </a:ext>
                </a:extLst>
              </p:cNvPr>
              <p:cNvSpPr txBox="1"/>
              <p:nvPr/>
            </p:nvSpPr>
            <p:spPr>
              <a:xfrm>
                <a:off x="6578029" y="3017887"/>
                <a:ext cx="2894574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C4119D-D306-DC43-8159-4A8B35B03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29" y="3017887"/>
                <a:ext cx="2894574" cy="896207"/>
              </a:xfrm>
              <a:prstGeom prst="rect">
                <a:avLst/>
              </a:prstGeom>
              <a:blipFill>
                <a:blip r:embed="rId5"/>
                <a:stretch>
                  <a:fillRect t="-149296" b="-20563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8E7D0C-16D3-D944-BE50-D853DBE4EA2F}"/>
                  </a:ext>
                </a:extLst>
              </p:cNvPr>
              <p:cNvSpPr txBox="1"/>
              <p:nvPr/>
            </p:nvSpPr>
            <p:spPr>
              <a:xfrm>
                <a:off x="6766433" y="4062856"/>
                <a:ext cx="2209066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8E7D0C-16D3-D944-BE50-D853DBE4E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33" y="4062856"/>
                <a:ext cx="2209066" cy="938014"/>
              </a:xfrm>
              <a:prstGeom prst="rect">
                <a:avLst/>
              </a:prstGeom>
              <a:blipFill>
                <a:blip r:embed="rId6"/>
                <a:stretch>
                  <a:fillRect l="-2286" t="-141333" r="-7429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00A0B1-3F87-894E-9404-5B5E8653EF82}"/>
                  </a:ext>
                </a:extLst>
              </p:cNvPr>
              <p:cNvSpPr txBox="1"/>
              <p:nvPr/>
            </p:nvSpPr>
            <p:spPr>
              <a:xfrm>
                <a:off x="6599214" y="5013539"/>
                <a:ext cx="2586577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00A0B1-3F87-894E-9404-5B5E8653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14" y="5013539"/>
                <a:ext cx="2586577" cy="938014"/>
              </a:xfrm>
              <a:prstGeom prst="rect">
                <a:avLst/>
              </a:prstGeom>
              <a:blipFill>
                <a:blip r:embed="rId7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74C33E-8F1C-5644-B444-72D2AF161DAD}"/>
              </a:ext>
            </a:extLst>
          </p:cNvPr>
          <p:cNvSpPr txBox="1"/>
          <p:nvPr/>
        </p:nvSpPr>
        <p:spPr>
          <a:xfrm>
            <a:off x="4349155" y="778314"/>
            <a:ext cx="329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Back - </a:t>
            </a:r>
            <a:r>
              <a:rPr lang="es-ES_tradnl" sz="3200" dirty="0" err="1"/>
              <a:t>Propagation</a:t>
            </a:r>
            <a:endParaRPr lang="es-ES_tradnl" sz="3200" dirty="0"/>
          </a:p>
        </p:txBody>
      </p:sp>
      <p:sp>
        <p:nvSpPr>
          <p:cNvPr id="27" name="TextShape 3">
            <a:extLst>
              <a:ext uri="{FF2B5EF4-FFF2-40B4-BE49-F238E27FC236}">
                <a16:creationId xmlns:a16="http://schemas.microsoft.com/office/drawing/2014/main" id="{1A0415A6-EE58-D641-9DB4-CC92FB05FEBF}"/>
              </a:ext>
            </a:extLst>
          </p:cNvPr>
          <p:cNvSpPr txBox="1"/>
          <p:nvPr/>
        </p:nvSpPr>
        <p:spPr>
          <a:xfrm>
            <a:off x="3019785" y="1363089"/>
            <a:ext cx="6533105" cy="60545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ES" sz="1800" b="0" strike="noStrike" spc="-1" dirty="0">
                <a:latin typeface="Arial"/>
              </a:rPr>
              <a:t>1986 – David </a:t>
            </a:r>
            <a:r>
              <a:rPr lang="es-ES" sz="1800" b="0" strike="noStrike" spc="-1" dirty="0" err="1">
                <a:latin typeface="Arial"/>
              </a:rPr>
              <a:t>Rumelhart</a:t>
            </a:r>
            <a:r>
              <a:rPr lang="es-ES" sz="1800" b="0" strike="noStrike" spc="-1" dirty="0">
                <a:latin typeface="Arial"/>
              </a:rPr>
              <a:t>: Back-</a:t>
            </a:r>
            <a:r>
              <a:rPr lang="es-ES" sz="1800" b="0" strike="noStrike" spc="-1" dirty="0" err="1">
                <a:latin typeface="Arial"/>
              </a:rPr>
              <a:t>Propagation</a:t>
            </a:r>
            <a:r>
              <a:rPr lang="es-ES" sz="1800" b="0" strike="noStrike" spc="-1" dirty="0">
                <a:latin typeface="Arial"/>
              </a:rPr>
              <a:t> aplicado a redes                 </a:t>
            </a:r>
            <a:endParaRPr lang="es-ES" spc="-1" dirty="0">
              <a:latin typeface="Arial"/>
            </a:endParaRPr>
          </a:p>
          <a:p>
            <a:r>
              <a:rPr lang="es-ES" sz="1800" b="0" strike="noStrike" spc="-1" dirty="0">
                <a:latin typeface="Arial"/>
              </a:rPr>
              <a:t>            de neuronas artificiales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AB144B-7CEC-0A48-8BE2-AA37D3918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4146" y="778314"/>
            <a:ext cx="1060700" cy="14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9CFDB3-A3D8-7540-ADB9-F080F0AD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080"/>
            <a:ext cx="12192000" cy="60393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9BF29D-2A12-7742-B8E5-93AB57C6D0C0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7" name="Rectángulo 3">
              <a:extLst>
                <a:ext uri="{FF2B5EF4-FFF2-40B4-BE49-F238E27FC236}">
                  <a16:creationId xmlns:a16="http://schemas.microsoft.com/office/drawing/2014/main" id="{4815265C-9EC3-B24A-88E0-72F178FB3A46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Funciones de Activación</a:t>
              </a:r>
            </a:p>
          </p:txBody>
        </p:sp>
        <p:pic>
          <p:nvPicPr>
            <p:cNvPr id="8" name="Imagen 4">
              <a:extLst>
                <a:ext uri="{FF2B5EF4-FFF2-40B4-BE49-F238E27FC236}">
                  <a16:creationId xmlns:a16="http://schemas.microsoft.com/office/drawing/2014/main" id="{0903C6A0-B39D-F14B-AA78-B830BF223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131570-40CE-0140-91BE-2B3D10315EE9}"/>
                  </a:ext>
                </a:extLst>
              </p:cNvPr>
              <p:cNvSpPr txBox="1"/>
              <p:nvPr/>
            </p:nvSpPr>
            <p:spPr>
              <a:xfrm>
                <a:off x="4913159" y="1001345"/>
                <a:ext cx="2708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131570-40CE-0140-91BE-2B3D10315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59" y="1001345"/>
                <a:ext cx="2708242" cy="369332"/>
              </a:xfrm>
              <a:prstGeom prst="rect">
                <a:avLst/>
              </a:prstGeom>
              <a:blipFill>
                <a:blip r:embed="rId4"/>
                <a:stretch>
                  <a:fillRect l="-3271" t="-6667" b="-3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867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9BF29D-2A12-7742-B8E5-93AB57C6D0C0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7" name="Rectángulo 3">
              <a:extLst>
                <a:ext uri="{FF2B5EF4-FFF2-40B4-BE49-F238E27FC236}">
                  <a16:creationId xmlns:a16="http://schemas.microsoft.com/office/drawing/2014/main" id="{4815265C-9EC3-B24A-88E0-72F178FB3A46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Funciones de Activación – Desvanecimiento del gradiente</a:t>
              </a:r>
            </a:p>
          </p:txBody>
        </p:sp>
        <p:pic>
          <p:nvPicPr>
            <p:cNvPr id="8" name="Imagen 4">
              <a:extLst>
                <a:ext uri="{FF2B5EF4-FFF2-40B4-BE49-F238E27FC236}">
                  <a16:creationId xmlns:a16="http://schemas.microsoft.com/office/drawing/2014/main" id="{0903C6A0-B39D-F14B-AA78-B830BF223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FEEB6F7-8208-F042-9AD1-22C6A0A74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65782" y="1971369"/>
            <a:ext cx="2276853" cy="345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4C39A-2502-0042-9144-7440609F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2332" y="3008997"/>
            <a:ext cx="4400550" cy="1208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C47AF-5552-0844-AB05-4C02868D628C}"/>
              </a:ext>
            </a:extLst>
          </p:cNvPr>
          <p:cNvSpPr txBox="1"/>
          <p:nvPr/>
        </p:nvSpPr>
        <p:spPr>
          <a:xfrm>
            <a:off x="1504209" y="869255"/>
            <a:ext cx="277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Backpropagation</a:t>
            </a:r>
            <a:r>
              <a:rPr lang="es-ES_tradnl" sz="2400" dirty="0"/>
              <a:t> y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AFAC9-BADB-9941-B18A-D2DA448A7FF4}"/>
              </a:ext>
            </a:extLst>
          </p:cNvPr>
          <p:cNvSpPr txBox="1"/>
          <p:nvPr/>
        </p:nvSpPr>
        <p:spPr>
          <a:xfrm>
            <a:off x="1136048" y="5804079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 </a:t>
            </a:r>
            <a:r>
              <a:rPr lang="es-ES_tradnl" dirty="0" err="1"/>
              <a:t>layers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ACEBB-CED3-C641-811F-41AD11058D5F}"/>
              </a:ext>
            </a:extLst>
          </p:cNvPr>
          <p:cNvSpPr txBox="1"/>
          <p:nvPr/>
        </p:nvSpPr>
        <p:spPr>
          <a:xfrm>
            <a:off x="2933263" y="5895479"/>
            <a:ext cx="101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30 </a:t>
            </a:r>
            <a:r>
              <a:rPr lang="es-ES_tradnl" dirty="0" err="1"/>
              <a:t>layers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F863-3FB0-894D-926A-55337CF3EB90}"/>
                  </a:ext>
                </a:extLst>
              </p:cNvPr>
              <p:cNvSpPr txBox="1"/>
              <p:nvPr/>
            </p:nvSpPr>
            <p:spPr>
              <a:xfrm>
                <a:off x="5098093" y="1446353"/>
                <a:ext cx="157504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F863-3FB0-894D-926A-55337CF3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093" y="1446353"/>
                <a:ext cx="1575047" cy="525016"/>
              </a:xfrm>
              <a:prstGeom prst="rect">
                <a:avLst/>
              </a:prstGeom>
              <a:blipFill>
                <a:blip r:embed="rId5"/>
                <a:stretch>
                  <a:fillRect l="-4000" t="-4762" b="-1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9FFC09B-F8E9-4848-9895-D61018E0C435}"/>
              </a:ext>
            </a:extLst>
          </p:cNvPr>
          <p:cNvSpPr txBox="1"/>
          <p:nvPr/>
        </p:nvSpPr>
        <p:spPr>
          <a:xfrm>
            <a:off x="6348052" y="961588"/>
            <a:ext cx="12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SIGMOIDEA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4ED8E-9F06-544D-9622-C1BCE7D2677C}"/>
                  </a:ext>
                </a:extLst>
              </p:cNvPr>
              <p:cNvSpPr txBox="1"/>
              <p:nvPr/>
            </p:nvSpPr>
            <p:spPr>
              <a:xfrm>
                <a:off x="7265096" y="1570361"/>
                <a:ext cx="2607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∗(1−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4ED8E-9F06-544D-9622-C1BCE7D2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096" y="1570361"/>
                <a:ext cx="2607702" cy="276999"/>
              </a:xfrm>
              <a:prstGeom prst="rect">
                <a:avLst/>
              </a:prstGeom>
              <a:blipFill>
                <a:blip r:embed="rId6"/>
                <a:stretch>
                  <a:fillRect l="-2427" r="-2427" b="-36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1B2E159-21EB-3B4A-B908-E336E5861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169" y="2183308"/>
            <a:ext cx="5585303" cy="2491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6C414C-FAD4-F64C-8252-64EDC5DA7331}"/>
                  </a:ext>
                </a:extLst>
              </p:cNvPr>
              <p:cNvSpPr txBox="1"/>
              <p:nvPr/>
            </p:nvSpPr>
            <p:spPr>
              <a:xfrm>
                <a:off x="4370522" y="5010640"/>
                <a:ext cx="2894574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6C414C-FAD4-F64C-8252-64EDC5DA7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22" y="5010640"/>
                <a:ext cx="2894574" cy="425501"/>
              </a:xfrm>
              <a:prstGeom prst="rect">
                <a:avLst/>
              </a:prstGeom>
              <a:blipFill>
                <a:blip r:embed="rId8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7AED45-1C57-4048-B900-11A9007D6CFA}"/>
                  </a:ext>
                </a:extLst>
              </p:cNvPr>
              <p:cNvSpPr txBox="1"/>
              <p:nvPr/>
            </p:nvSpPr>
            <p:spPr>
              <a:xfrm>
                <a:off x="4471792" y="5563952"/>
                <a:ext cx="6801633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7AED45-1C57-4048-B900-11A9007D6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92" y="5563952"/>
                <a:ext cx="6801633" cy="425501"/>
              </a:xfrm>
              <a:prstGeom prst="rect">
                <a:avLst/>
              </a:prstGeom>
              <a:blipFill>
                <a:blip r:embed="rId9"/>
                <a:stretch>
                  <a:fillRect l="-1490" t="-137143" b="-20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1C353A-E151-474A-BB37-89C24BE614E5}"/>
              </a:ext>
            </a:extLst>
          </p:cNvPr>
          <p:cNvCxnSpPr/>
          <p:nvPr/>
        </p:nvCxnSpPr>
        <p:spPr>
          <a:xfrm>
            <a:off x="7725398" y="6101973"/>
            <a:ext cx="159396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3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9BF29D-2A12-7742-B8E5-93AB57C6D0C0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7" name="Rectángulo 3">
              <a:extLst>
                <a:ext uri="{FF2B5EF4-FFF2-40B4-BE49-F238E27FC236}">
                  <a16:creationId xmlns:a16="http://schemas.microsoft.com/office/drawing/2014/main" id="{4815265C-9EC3-B24A-88E0-72F178FB3A46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Funciones de Activación – Desvanecimiento del gradiente</a:t>
              </a:r>
            </a:p>
          </p:txBody>
        </p:sp>
        <p:pic>
          <p:nvPicPr>
            <p:cNvPr id="8" name="Imagen 4">
              <a:extLst>
                <a:ext uri="{FF2B5EF4-FFF2-40B4-BE49-F238E27FC236}">
                  <a16:creationId xmlns:a16="http://schemas.microsoft.com/office/drawing/2014/main" id="{0903C6A0-B39D-F14B-AA78-B830BF223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FEEB6F7-8208-F042-9AD1-22C6A0A74F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65782" y="1971369"/>
            <a:ext cx="2276853" cy="345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4C39A-2502-0042-9144-7440609F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42332" y="3008997"/>
            <a:ext cx="4400550" cy="1208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C47AF-5552-0844-AB05-4C02868D628C}"/>
              </a:ext>
            </a:extLst>
          </p:cNvPr>
          <p:cNvSpPr txBox="1"/>
          <p:nvPr/>
        </p:nvSpPr>
        <p:spPr>
          <a:xfrm>
            <a:off x="1504209" y="869255"/>
            <a:ext cx="277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Backpropagation</a:t>
            </a:r>
            <a:r>
              <a:rPr lang="es-ES_tradnl" sz="2400" dirty="0"/>
              <a:t> y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AFAC9-BADB-9941-B18A-D2DA448A7FF4}"/>
              </a:ext>
            </a:extLst>
          </p:cNvPr>
          <p:cNvSpPr txBox="1"/>
          <p:nvPr/>
        </p:nvSpPr>
        <p:spPr>
          <a:xfrm>
            <a:off x="1136048" y="5804079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 </a:t>
            </a:r>
            <a:r>
              <a:rPr lang="es-ES_tradnl" dirty="0" err="1"/>
              <a:t>layers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ACEBB-CED3-C641-811F-41AD11058D5F}"/>
              </a:ext>
            </a:extLst>
          </p:cNvPr>
          <p:cNvSpPr txBox="1"/>
          <p:nvPr/>
        </p:nvSpPr>
        <p:spPr>
          <a:xfrm>
            <a:off x="2933263" y="5895479"/>
            <a:ext cx="101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30 </a:t>
            </a:r>
            <a:r>
              <a:rPr lang="es-ES_tradnl" dirty="0" err="1"/>
              <a:t>layers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F863-3FB0-894D-926A-55337CF3EB90}"/>
                  </a:ext>
                </a:extLst>
              </p:cNvPr>
              <p:cNvSpPr txBox="1"/>
              <p:nvPr/>
            </p:nvSpPr>
            <p:spPr>
              <a:xfrm>
                <a:off x="5098093" y="1755274"/>
                <a:ext cx="21320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𝑅𝑒𝐿𝑈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1CF863-3FB0-894D-926A-55337CF3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093" y="1755274"/>
                <a:ext cx="2132059" cy="276999"/>
              </a:xfrm>
              <a:prstGeom prst="rect">
                <a:avLst/>
              </a:prstGeom>
              <a:blipFill>
                <a:blip r:embed="rId5"/>
                <a:stretch>
                  <a:fillRect l="-2959" r="-3550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9FFC09B-F8E9-4848-9895-D61018E0C435}"/>
              </a:ext>
            </a:extLst>
          </p:cNvPr>
          <p:cNvSpPr txBox="1"/>
          <p:nvPr/>
        </p:nvSpPr>
        <p:spPr>
          <a:xfrm>
            <a:off x="4471792" y="854880"/>
            <a:ext cx="680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ReLU</a:t>
            </a:r>
            <a:r>
              <a:rPr lang="es-ES_tradnl" sz="2400" dirty="0"/>
              <a:t> – ELU las más usadas en Aprendizaje Profundo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4ED8E-9F06-544D-9622-C1BCE7D2677C}"/>
                  </a:ext>
                </a:extLst>
              </p:cNvPr>
              <p:cNvSpPr txBox="1"/>
              <p:nvPr/>
            </p:nvSpPr>
            <p:spPr>
              <a:xfrm>
                <a:off x="7872608" y="1584842"/>
                <a:ext cx="223670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ES_tradn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𝑅𝐸𝐿𝑈</m:t>
                          </m:r>
                        </m:sub>
                      </m:sSub>
                      <m:d>
                        <m:d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4ED8E-9F06-544D-9622-C1BCE7D2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608" y="1584842"/>
                <a:ext cx="2236703" cy="617861"/>
              </a:xfrm>
              <a:prstGeom prst="rect">
                <a:avLst/>
              </a:prstGeom>
              <a:blipFill>
                <a:blip r:embed="rId6"/>
                <a:stretch>
                  <a:fillRect l="-3390" t="-228571" r="-10169" b="-3306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6C414C-FAD4-F64C-8252-64EDC5DA7331}"/>
                  </a:ext>
                </a:extLst>
              </p:cNvPr>
              <p:cNvSpPr txBox="1"/>
              <p:nvPr/>
            </p:nvSpPr>
            <p:spPr>
              <a:xfrm>
                <a:off x="4370522" y="5010640"/>
                <a:ext cx="2894574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6C414C-FAD4-F64C-8252-64EDC5DA7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22" y="5010640"/>
                <a:ext cx="2894574" cy="425501"/>
              </a:xfrm>
              <a:prstGeom prst="rect">
                <a:avLst/>
              </a:prstGeom>
              <a:blipFill>
                <a:blip r:embed="rId7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7AED45-1C57-4048-B900-11A9007D6CFA}"/>
                  </a:ext>
                </a:extLst>
              </p:cNvPr>
              <p:cNvSpPr txBox="1"/>
              <p:nvPr/>
            </p:nvSpPr>
            <p:spPr>
              <a:xfrm>
                <a:off x="4471792" y="5563952"/>
                <a:ext cx="6801633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7AED45-1C57-4048-B900-11A9007D6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92" y="5563952"/>
                <a:ext cx="6801633" cy="425501"/>
              </a:xfrm>
              <a:prstGeom prst="rect">
                <a:avLst/>
              </a:prstGeom>
              <a:blipFill>
                <a:blip r:embed="rId8"/>
                <a:stretch>
                  <a:fillRect l="-1490" t="-137143" b="-2057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1C353A-E151-474A-BB37-89C24BE614E5}"/>
              </a:ext>
            </a:extLst>
          </p:cNvPr>
          <p:cNvCxnSpPr/>
          <p:nvPr/>
        </p:nvCxnSpPr>
        <p:spPr>
          <a:xfrm>
            <a:off x="7725398" y="6101973"/>
            <a:ext cx="159396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5F5E53-F3DA-4E49-B89D-A4E32B491B7E}"/>
              </a:ext>
            </a:extLst>
          </p:cNvPr>
          <p:cNvGrpSpPr/>
          <p:nvPr/>
        </p:nvGrpSpPr>
        <p:grpSpPr>
          <a:xfrm>
            <a:off x="4943218" y="2613406"/>
            <a:ext cx="5295900" cy="1816100"/>
            <a:chOff x="4943218" y="2613406"/>
            <a:chExt cx="5295900" cy="1816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015E68-DCA9-5A49-A868-E4E8436C7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43218" y="2613406"/>
              <a:ext cx="5295900" cy="181610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E6EBAF-813B-6C47-8A5B-688B0E038BF3}"/>
                </a:ext>
              </a:extLst>
            </p:cNvPr>
            <p:cNvCxnSpPr/>
            <p:nvPr/>
          </p:nvCxnSpPr>
          <p:spPr>
            <a:xfrm>
              <a:off x="8953888" y="3429000"/>
              <a:ext cx="882090" cy="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CCD933-A701-8444-9B27-9694D4CCC17F}"/>
                </a:ext>
              </a:extLst>
            </p:cNvPr>
            <p:cNvCxnSpPr/>
            <p:nvPr/>
          </p:nvCxnSpPr>
          <p:spPr>
            <a:xfrm>
              <a:off x="8081336" y="4137454"/>
              <a:ext cx="882090" cy="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46FE0F-1EBF-A744-A2CB-90E1183765A5}"/>
                </a:ext>
              </a:extLst>
            </p:cNvPr>
            <p:cNvSpPr txBox="1"/>
            <p:nvPr/>
          </p:nvSpPr>
          <p:spPr>
            <a:xfrm>
              <a:off x="8713036" y="330588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00" dirty="0">
                  <a:solidFill>
                    <a:srgbClr val="FF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93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4B1A09-7710-7E4A-B97D-AF6AD863EB65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B60FAAA2-E936-0F42-8405-38D70AB3A3F3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Ejemplo – 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C02D5D6B-4544-0C44-8320-85C7416BE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6E8AD9-94CC-6C4D-BF9A-CE984F8DE266}"/>
              </a:ext>
            </a:extLst>
          </p:cNvPr>
          <p:cNvGrpSpPr/>
          <p:nvPr/>
        </p:nvGrpSpPr>
        <p:grpSpPr>
          <a:xfrm>
            <a:off x="342597" y="995902"/>
            <a:ext cx="4810586" cy="1899630"/>
            <a:chOff x="1627699" y="1267751"/>
            <a:chExt cx="4810586" cy="189963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FB72EF-9508-8049-8D51-9C5E2856D1D7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81" y="1532238"/>
              <a:ext cx="518984" cy="40930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AC34A8-87AD-064D-8935-5795C5EDBD74}"/>
                </a:ext>
              </a:extLst>
            </p:cNvPr>
            <p:cNvSpPr/>
            <p:nvPr/>
          </p:nvSpPr>
          <p:spPr>
            <a:xfrm>
              <a:off x="2496065" y="1878227"/>
              <a:ext cx="349382" cy="369332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DB58F5C-41E9-FE47-AC1E-5651A78BB014}"/>
                </a:ext>
              </a:extLst>
            </p:cNvPr>
            <p:cNvSpPr/>
            <p:nvPr/>
          </p:nvSpPr>
          <p:spPr>
            <a:xfrm>
              <a:off x="3562865" y="2623154"/>
              <a:ext cx="349382" cy="369332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*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398626-4E0B-BC4D-92BD-3BA08C7F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81" y="2229510"/>
              <a:ext cx="556055" cy="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1A4D00-A61A-1342-A3FA-4EF21E54BD89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01630" y="2807820"/>
              <a:ext cx="1561235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1169F6-BCFD-F14D-9317-A53EF288C709}"/>
                </a:ext>
              </a:extLst>
            </p:cNvPr>
            <p:cNvCxnSpPr>
              <a:cxnSpLocks/>
              <a:stCxn id="9" idx="6"/>
              <a:endCxn id="16" idx="1"/>
            </p:cNvCxnSpPr>
            <p:nvPr/>
          </p:nvCxnSpPr>
          <p:spPr>
            <a:xfrm>
              <a:off x="2845447" y="2062893"/>
              <a:ext cx="768584" cy="6143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EB5158-0FE8-3546-9A2E-718F3BBD7A91}"/>
                </a:ext>
              </a:extLst>
            </p:cNvPr>
            <p:cNvSpPr/>
            <p:nvPr/>
          </p:nvSpPr>
          <p:spPr>
            <a:xfrm>
              <a:off x="4810742" y="2448259"/>
              <a:ext cx="729048" cy="71912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RELU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48072F-63CA-474F-A32B-0700D70731FF}"/>
                </a:ext>
              </a:extLst>
            </p:cNvPr>
            <p:cNvCxnSpPr>
              <a:cxnSpLocks/>
              <a:stCxn id="16" idx="6"/>
              <a:endCxn id="29" idx="1"/>
            </p:cNvCxnSpPr>
            <p:nvPr/>
          </p:nvCxnSpPr>
          <p:spPr>
            <a:xfrm>
              <a:off x="3912247" y="2807820"/>
              <a:ext cx="89849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388E56-F1CA-EC4E-BB30-47263BCE8E40}"/>
                </a:ext>
              </a:extLst>
            </p:cNvPr>
            <p:cNvSpPr txBox="1"/>
            <p:nvPr/>
          </p:nvSpPr>
          <p:spPr>
            <a:xfrm>
              <a:off x="1627699" y="126775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26FA34-4967-ED42-B4FD-351520F0868B}"/>
                </a:ext>
              </a:extLst>
            </p:cNvPr>
            <p:cNvSpPr txBox="1"/>
            <p:nvPr/>
          </p:nvSpPr>
          <p:spPr>
            <a:xfrm>
              <a:off x="1667381" y="20448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B545E9-292D-1A4A-8F2A-5725401C1914}"/>
                </a:ext>
              </a:extLst>
            </p:cNvPr>
            <p:cNvSpPr txBox="1"/>
            <p:nvPr/>
          </p:nvSpPr>
          <p:spPr>
            <a:xfrm>
              <a:off x="1693532" y="262315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8DE07C-FA47-4644-B7C9-8A866D6233A4}"/>
                </a:ext>
              </a:extLst>
            </p:cNvPr>
            <p:cNvSpPr txBox="1"/>
            <p:nvPr/>
          </p:nvSpPr>
          <p:spPr>
            <a:xfrm>
              <a:off x="3132559" y="20007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2BCC4C-560C-EF41-AF06-FEFB3FFDEE5F}"/>
                </a:ext>
              </a:extLst>
            </p:cNvPr>
            <p:cNvSpPr txBox="1"/>
            <p:nvPr/>
          </p:nvSpPr>
          <p:spPr>
            <a:xfrm>
              <a:off x="4150110" y="237984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22C88C-8796-A44F-81C9-D5B7FC06C0F0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90" y="2807820"/>
              <a:ext cx="89849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52826-8EC5-B04C-8D8F-F2CF4D0CA391}"/>
                </a:ext>
              </a:extLst>
            </p:cNvPr>
            <p:cNvSpPr txBox="1"/>
            <p:nvPr/>
          </p:nvSpPr>
          <p:spPr>
            <a:xfrm>
              <a:off x="5901552" y="237523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AF71CA-3945-2D4A-964A-3628B6FD095D}"/>
                </a:ext>
              </a:extLst>
            </p:cNvPr>
            <p:cNvSpPr txBox="1"/>
            <p:nvPr/>
          </p:nvSpPr>
          <p:spPr>
            <a:xfrm>
              <a:off x="5938298" y="244825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FC819F0-6543-FE4C-A13F-1A0B7407CB01}"/>
              </a:ext>
            </a:extLst>
          </p:cNvPr>
          <p:cNvSpPr txBox="1"/>
          <p:nvPr/>
        </p:nvSpPr>
        <p:spPr>
          <a:xfrm>
            <a:off x="7426410" y="89105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Calcular: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00EB0A-1E6B-D143-9B3B-B3E9665801BC}"/>
                  </a:ext>
                </a:extLst>
              </p:cNvPr>
              <p:cNvSpPr txBox="1"/>
              <p:nvPr/>
            </p:nvSpPr>
            <p:spPr>
              <a:xfrm>
                <a:off x="6871122" y="1435754"/>
                <a:ext cx="337144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00EB0A-1E6B-D143-9B3B-B3E96658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22" y="1435754"/>
                <a:ext cx="337144" cy="524887"/>
              </a:xfrm>
              <a:prstGeom prst="rect">
                <a:avLst/>
              </a:prstGeom>
              <a:blipFill>
                <a:blip r:embed="rId3"/>
                <a:stretch>
                  <a:fillRect l="-14286" t="-2381" r="-10714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5CEE1A-DF8E-F04E-AA6E-B63E3FB76932}"/>
                  </a:ext>
                </a:extLst>
              </p:cNvPr>
              <p:cNvSpPr txBox="1"/>
              <p:nvPr/>
            </p:nvSpPr>
            <p:spPr>
              <a:xfrm>
                <a:off x="7756532" y="1432010"/>
                <a:ext cx="337144" cy="524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5CEE1A-DF8E-F04E-AA6E-B63E3FB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32" y="1432010"/>
                <a:ext cx="337144" cy="524887"/>
              </a:xfrm>
              <a:prstGeom prst="rect">
                <a:avLst/>
              </a:prstGeom>
              <a:blipFill>
                <a:blip r:embed="rId4"/>
                <a:stretch>
                  <a:fillRect l="-14815" t="-2381" r="-11111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60F58E-8A92-314D-9444-77824D708AFC}"/>
                  </a:ext>
                </a:extLst>
              </p:cNvPr>
              <p:cNvSpPr txBox="1"/>
              <p:nvPr/>
            </p:nvSpPr>
            <p:spPr>
              <a:xfrm>
                <a:off x="8667633" y="1432009"/>
                <a:ext cx="337144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60F58E-8A92-314D-9444-77824D70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633" y="1432009"/>
                <a:ext cx="337144" cy="524887"/>
              </a:xfrm>
              <a:prstGeom prst="rect">
                <a:avLst/>
              </a:prstGeom>
              <a:blipFill>
                <a:blip r:embed="rId5"/>
                <a:stretch>
                  <a:fillRect l="-10714" t="-2381" r="-10714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7CAC0E3-35AE-104C-9E9A-516B38FEA9A3}"/>
              </a:ext>
            </a:extLst>
          </p:cNvPr>
          <p:cNvSpPr txBox="1"/>
          <p:nvPr/>
        </p:nvSpPr>
        <p:spPr>
          <a:xfrm>
            <a:off x="6927074" y="2376051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A=1    B=-2   C = -3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986F95-5AD2-004A-BD07-71AE380E9CEA}"/>
                  </a:ext>
                </a:extLst>
              </p:cNvPr>
              <p:cNvSpPr txBox="1"/>
              <p:nvPr/>
            </p:nvSpPr>
            <p:spPr>
              <a:xfrm>
                <a:off x="1835287" y="5168874"/>
                <a:ext cx="2894574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986F95-5AD2-004A-BD07-71AE380E9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287" y="5168874"/>
                <a:ext cx="2894574" cy="425501"/>
              </a:xfrm>
              <a:prstGeom prst="rect">
                <a:avLst/>
              </a:prstGeom>
              <a:blipFill>
                <a:blip r:embed="rId6"/>
                <a:stretch>
                  <a:fillRect l="-439" b="-2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63C0BBB-8793-3A4F-AC01-0A3B96DEA4B2}"/>
                  </a:ext>
                </a:extLst>
              </p:cNvPr>
              <p:cNvSpPr txBox="1"/>
              <p:nvPr/>
            </p:nvSpPr>
            <p:spPr>
              <a:xfrm>
                <a:off x="5760979" y="5024005"/>
                <a:ext cx="2894574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63C0BBB-8793-3A4F-AC01-0A3B96DEA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79" y="5024005"/>
                <a:ext cx="2894574" cy="896207"/>
              </a:xfrm>
              <a:prstGeom prst="rect">
                <a:avLst/>
              </a:prstGeom>
              <a:blipFill>
                <a:blip r:embed="rId7"/>
                <a:stretch>
                  <a:fillRect t="-152857" b="-20857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715D34-DCB2-A541-98B3-5EEAED8FCF01}"/>
                  </a:ext>
                </a:extLst>
              </p:cNvPr>
              <p:cNvSpPr txBox="1"/>
              <p:nvPr/>
            </p:nvSpPr>
            <p:spPr>
              <a:xfrm>
                <a:off x="2028364" y="3615133"/>
                <a:ext cx="2209066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715D34-DCB2-A541-98B3-5EEAED8FC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64" y="3615133"/>
                <a:ext cx="2209066" cy="938014"/>
              </a:xfrm>
              <a:prstGeom prst="rect">
                <a:avLst/>
              </a:prstGeom>
              <a:blipFill>
                <a:blip r:embed="rId8"/>
                <a:stretch>
                  <a:fillRect l="-2286" t="-141333" r="-7429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72B315-D669-2C4F-8FEB-D04E3ED2990C}"/>
                  </a:ext>
                </a:extLst>
              </p:cNvPr>
              <p:cNvSpPr txBox="1"/>
              <p:nvPr/>
            </p:nvSpPr>
            <p:spPr>
              <a:xfrm>
                <a:off x="5853344" y="3603254"/>
                <a:ext cx="2586577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s-E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72B315-D669-2C4F-8FEB-D04E3ED2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344" y="3603254"/>
                <a:ext cx="2586577" cy="938014"/>
              </a:xfrm>
              <a:prstGeom prst="rect">
                <a:avLst/>
              </a:prstGeom>
              <a:blipFill>
                <a:blip r:embed="rId9"/>
                <a:stretch>
                  <a:fillRect t="-141333" b="-189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U-Turn Arrow 58">
            <a:extLst>
              <a:ext uri="{FF2B5EF4-FFF2-40B4-BE49-F238E27FC236}">
                <a16:creationId xmlns:a16="http://schemas.microsoft.com/office/drawing/2014/main" id="{E96D9EAF-62AD-3F4C-9FA7-0C88FFF96ABF}"/>
              </a:ext>
            </a:extLst>
          </p:cNvPr>
          <p:cNvSpPr/>
          <p:nvPr/>
        </p:nvSpPr>
        <p:spPr>
          <a:xfrm flipV="1">
            <a:off x="1944636" y="5749005"/>
            <a:ext cx="6149039" cy="86975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25E71E-3DF8-404C-9CCA-E8849B1A9035}"/>
              </a:ext>
            </a:extLst>
          </p:cNvPr>
          <p:cNvCxnSpPr/>
          <p:nvPr/>
        </p:nvCxnSpPr>
        <p:spPr>
          <a:xfrm>
            <a:off x="342597" y="3249827"/>
            <a:ext cx="10020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F28715C-DE02-114D-BB9B-A0DB9EF7C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4777" y="3754272"/>
            <a:ext cx="2832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4B1A09-7710-7E4A-B97D-AF6AD863EB65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B60FAAA2-E936-0F42-8405-38D70AB3A3F3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Ejemplo – 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C02D5D6B-4544-0C44-8320-85C7416BE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6E8AD9-94CC-6C4D-BF9A-CE984F8DE266}"/>
              </a:ext>
            </a:extLst>
          </p:cNvPr>
          <p:cNvGrpSpPr/>
          <p:nvPr/>
        </p:nvGrpSpPr>
        <p:grpSpPr>
          <a:xfrm>
            <a:off x="342597" y="995902"/>
            <a:ext cx="4810586" cy="1899630"/>
            <a:chOff x="1627699" y="1267751"/>
            <a:chExt cx="4810586" cy="189963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FB72EF-9508-8049-8D51-9C5E2856D1D7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81" y="1532238"/>
              <a:ext cx="518984" cy="40930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AC34A8-87AD-064D-8935-5795C5EDBD74}"/>
                </a:ext>
              </a:extLst>
            </p:cNvPr>
            <p:cNvSpPr/>
            <p:nvPr/>
          </p:nvSpPr>
          <p:spPr>
            <a:xfrm>
              <a:off x="2496065" y="1878227"/>
              <a:ext cx="349382" cy="369332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DB58F5C-41E9-FE47-AC1E-5651A78BB014}"/>
                </a:ext>
              </a:extLst>
            </p:cNvPr>
            <p:cNvSpPr/>
            <p:nvPr/>
          </p:nvSpPr>
          <p:spPr>
            <a:xfrm>
              <a:off x="3562865" y="2623154"/>
              <a:ext cx="349382" cy="369332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*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398626-4E0B-BC4D-92BD-3BA08C7F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81" y="2229510"/>
              <a:ext cx="556055" cy="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1A4D00-A61A-1342-A3FA-4EF21E54BD89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01630" y="2807820"/>
              <a:ext cx="1561235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1169F6-BCFD-F14D-9317-A53EF288C709}"/>
                </a:ext>
              </a:extLst>
            </p:cNvPr>
            <p:cNvCxnSpPr>
              <a:cxnSpLocks/>
              <a:stCxn id="9" idx="6"/>
              <a:endCxn id="16" idx="1"/>
            </p:cNvCxnSpPr>
            <p:nvPr/>
          </p:nvCxnSpPr>
          <p:spPr>
            <a:xfrm>
              <a:off x="2845447" y="2062893"/>
              <a:ext cx="768584" cy="6143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EB5158-0FE8-3546-9A2E-718F3BBD7A91}"/>
                </a:ext>
              </a:extLst>
            </p:cNvPr>
            <p:cNvSpPr/>
            <p:nvPr/>
          </p:nvSpPr>
          <p:spPr>
            <a:xfrm>
              <a:off x="4810742" y="2448259"/>
              <a:ext cx="729048" cy="71912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RELU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48072F-63CA-474F-A32B-0700D70731FF}"/>
                </a:ext>
              </a:extLst>
            </p:cNvPr>
            <p:cNvCxnSpPr>
              <a:cxnSpLocks/>
              <a:stCxn id="16" idx="6"/>
              <a:endCxn id="29" idx="1"/>
            </p:cNvCxnSpPr>
            <p:nvPr/>
          </p:nvCxnSpPr>
          <p:spPr>
            <a:xfrm>
              <a:off x="3912247" y="2807820"/>
              <a:ext cx="89849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388E56-F1CA-EC4E-BB30-47263BCE8E40}"/>
                </a:ext>
              </a:extLst>
            </p:cNvPr>
            <p:cNvSpPr txBox="1"/>
            <p:nvPr/>
          </p:nvSpPr>
          <p:spPr>
            <a:xfrm>
              <a:off x="1627699" y="126775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26FA34-4967-ED42-B4FD-351520F0868B}"/>
                </a:ext>
              </a:extLst>
            </p:cNvPr>
            <p:cNvSpPr txBox="1"/>
            <p:nvPr/>
          </p:nvSpPr>
          <p:spPr>
            <a:xfrm>
              <a:off x="1667381" y="20448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B545E9-292D-1A4A-8F2A-5725401C1914}"/>
                </a:ext>
              </a:extLst>
            </p:cNvPr>
            <p:cNvSpPr txBox="1"/>
            <p:nvPr/>
          </p:nvSpPr>
          <p:spPr>
            <a:xfrm>
              <a:off x="1693532" y="262315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8DE07C-FA47-4644-B7C9-8A866D6233A4}"/>
                </a:ext>
              </a:extLst>
            </p:cNvPr>
            <p:cNvSpPr txBox="1"/>
            <p:nvPr/>
          </p:nvSpPr>
          <p:spPr>
            <a:xfrm>
              <a:off x="3132559" y="20007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2BCC4C-560C-EF41-AF06-FEFB3FFDEE5F}"/>
                </a:ext>
              </a:extLst>
            </p:cNvPr>
            <p:cNvSpPr txBox="1"/>
            <p:nvPr/>
          </p:nvSpPr>
          <p:spPr>
            <a:xfrm>
              <a:off x="4150110" y="237984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22C88C-8796-A44F-81C9-D5B7FC06C0F0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90" y="2807820"/>
              <a:ext cx="89849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52826-8EC5-B04C-8D8F-F2CF4D0CA391}"/>
                </a:ext>
              </a:extLst>
            </p:cNvPr>
            <p:cNvSpPr txBox="1"/>
            <p:nvPr/>
          </p:nvSpPr>
          <p:spPr>
            <a:xfrm>
              <a:off x="5901552" y="237523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AF71CA-3945-2D4A-964A-3628B6FD095D}"/>
                </a:ext>
              </a:extLst>
            </p:cNvPr>
            <p:cNvSpPr txBox="1"/>
            <p:nvPr/>
          </p:nvSpPr>
          <p:spPr>
            <a:xfrm>
              <a:off x="5938298" y="244825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FC819F0-6543-FE4C-A13F-1A0B7407CB01}"/>
              </a:ext>
            </a:extLst>
          </p:cNvPr>
          <p:cNvSpPr txBox="1"/>
          <p:nvPr/>
        </p:nvSpPr>
        <p:spPr>
          <a:xfrm>
            <a:off x="7426410" y="89105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Calcular: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00EB0A-1E6B-D143-9B3B-B3E9665801BC}"/>
                  </a:ext>
                </a:extLst>
              </p:cNvPr>
              <p:cNvSpPr txBox="1"/>
              <p:nvPr/>
            </p:nvSpPr>
            <p:spPr>
              <a:xfrm>
                <a:off x="6871122" y="1435754"/>
                <a:ext cx="337144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00EB0A-1E6B-D143-9B3B-B3E96658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22" y="1435754"/>
                <a:ext cx="337144" cy="524887"/>
              </a:xfrm>
              <a:prstGeom prst="rect">
                <a:avLst/>
              </a:prstGeom>
              <a:blipFill>
                <a:blip r:embed="rId3"/>
                <a:stretch>
                  <a:fillRect l="-14286" t="-2381" r="-10714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5CEE1A-DF8E-F04E-AA6E-B63E3FB76932}"/>
                  </a:ext>
                </a:extLst>
              </p:cNvPr>
              <p:cNvSpPr txBox="1"/>
              <p:nvPr/>
            </p:nvSpPr>
            <p:spPr>
              <a:xfrm>
                <a:off x="7756532" y="1432010"/>
                <a:ext cx="337144" cy="524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5CEE1A-DF8E-F04E-AA6E-B63E3FB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32" y="1432010"/>
                <a:ext cx="337144" cy="524887"/>
              </a:xfrm>
              <a:prstGeom prst="rect">
                <a:avLst/>
              </a:prstGeom>
              <a:blipFill>
                <a:blip r:embed="rId4"/>
                <a:stretch>
                  <a:fillRect l="-14815" t="-2381" r="-11111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60F58E-8A92-314D-9444-77824D708AFC}"/>
                  </a:ext>
                </a:extLst>
              </p:cNvPr>
              <p:cNvSpPr txBox="1"/>
              <p:nvPr/>
            </p:nvSpPr>
            <p:spPr>
              <a:xfrm>
                <a:off x="8667633" y="1432009"/>
                <a:ext cx="337144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60F58E-8A92-314D-9444-77824D70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633" y="1432009"/>
                <a:ext cx="337144" cy="524887"/>
              </a:xfrm>
              <a:prstGeom prst="rect">
                <a:avLst/>
              </a:prstGeom>
              <a:blipFill>
                <a:blip r:embed="rId5"/>
                <a:stretch>
                  <a:fillRect l="-10714" t="-2381" r="-10714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7CAC0E3-35AE-104C-9E9A-516B38FEA9A3}"/>
              </a:ext>
            </a:extLst>
          </p:cNvPr>
          <p:cNvSpPr txBox="1"/>
          <p:nvPr/>
        </p:nvSpPr>
        <p:spPr>
          <a:xfrm>
            <a:off x="6927074" y="2376051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A=1    B=-2   C = 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B570D-DB76-0F46-B6FF-AEE1A662A1F4}"/>
              </a:ext>
            </a:extLst>
          </p:cNvPr>
          <p:cNvSpPr txBox="1"/>
          <p:nvPr/>
        </p:nvSpPr>
        <p:spPr>
          <a:xfrm>
            <a:off x="748631" y="891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C2EEA-F476-444B-BD6F-7C5AD454AED9}"/>
              </a:ext>
            </a:extLst>
          </p:cNvPr>
          <p:cNvSpPr txBox="1"/>
          <p:nvPr/>
        </p:nvSpPr>
        <p:spPr>
          <a:xfrm>
            <a:off x="554125" y="15742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AE31D-F742-B745-9448-0604BA8171AE}"/>
              </a:ext>
            </a:extLst>
          </p:cNvPr>
          <p:cNvSpPr txBox="1"/>
          <p:nvPr/>
        </p:nvSpPr>
        <p:spPr>
          <a:xfrm>
            <a:off x="581579" y="2107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(-3)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D2364-8DC0-564C-BD30-16472706DDA2}"/>
              </a:ext>
            </a:extLst>
          </p:cNvPr>
          <p:cNvSpPr txBox="1"/>
          <p:nvPr/>
        </p:nvSpPr>
        <p:spPr>
          <a:xfrm>
            <a:off x="2064748" y="182121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2CB01-5AF9-0F49-978D-D0D6AD613933}"/>
              </a:ext>
            </a:extLst>
          </p:cNvPr>
          <p:cNvSpPr txBox="1"/>
          <p:nvPr/>
        </p:nvSpPr>
        <p:spPr>
          <a:xfrm>
            <a:off x="3064517" y="210799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7B3A9-41CD-EE4F-8F7E-154417A5DFC3}"/>
              </a:ext>
            </a:extLst>
          </p:cNvPr>
          <p:cNvSpPr txBox="1"/>
          <p:nvPr/>
        </p:nvSpPr>
        <p:spPr>
          <a:xfrm>
            <a:off x="4886024" y="209849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3CE68-48C1-B64D-B60F-251C50B0FF98}"/>
                  </a:ext>
                </a:extLst>
              </p:cNvPr>
              <p:cNvSpPr txBox="1"/>
              <p:nvPr/>
            </p:nvSpPr>
            <p:spPr>
              <a:xfrm>
                <a:off x="642194" y="3429000"/>
                <a:ext cx="7640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3CE68-48C1-B64D-B60F-251C50B0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94" y="3429000"/>
                <a:ext cx="764055" cy="526683"/>
              </a:xfrm>
              <a:prstGeom prst="rect">
                <a:avLst/>
              </a:prstGeom>
              <a:blipFill>
                <a:blip r:embed="rId6"/>
                <a:stretch>
                  <a:fillRect l="-6557" t="-2381" r="-4918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063AA5-52FE-3348-8FBB-90A913F694D6}"/>
                  </a:ext>
                </a:extLst>
              </p:cNvPr>
              <p:cNvSpPr txBox="1"/>
              <p:nvPr/>
            </p:nvSpPr>
            <p:spPr>
              <a:xfrm>
                <a:off x="651396" y="4137788"/>
                <a:ext cx="80284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063AA5-52FE-3348-8FBB-90A913F6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96" y="4137788"/>
                <a:ext cx="802848" cy="526683"/>
              </a:xfrm>
              <a:prstGeom prst="rect">
                <a:avLst/>
              </a:prstGeom>
              <a:blipFill>
                <a:blip r:embed="rId7"/>
                <a:stretch>
                  <a:fillRect l="-4615" t="-2381" r="-3077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BE6343-990C-404D-86EF-9C98FB9D8897}"/>
                  </a:ext>
                </a:extLst>
              </p:cNvPr>
              <p:cNvSpPr txBox="1"/>
              <p:nvPr/>
            </p:nvSpPr>
            <p:spPr>
              <a:xfrm>
                <a:off x="1654928" y="4157588"/>
                <a:ext cx="79752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BE6343-990C-404D-86EF-9C98FB9D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928" y="4157588"/>
                <a:ext cx="797526" cy="526683"/>
              </a:xfrm>
              <a:prstGeom prst="rect">
                <a:avLst/>
              </a:prstGeom>
              <a:blipFill>
                <a:blip r:embed="rId8"/>
                <a:stretch>
                  <a:fillRect l="-6250" r="-4688" b="-139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02B600-5EB0-584C-A815-6A6427D2D5D2}"/>
                  </a:ext>
                </a:extLst>
              </p:cNvPr>
              <p:cNvSpPr txBox="1"/>
              <p:nvPr/>
            </p:nvSpPr>
            <p:spPr>
              <a:xfrm>
                <a:off x="603401" y="4861660"/>
                <a:ext cx="777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02B600-5EB0-584C-A815-6A6427D2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1" y="4861660"/>
                <a:ext cx="777777" cy="526683"/>
              </a:xfrm>
              <a:prstGeom prst="rect">
                <a:avLst/>
              </a:prstGeom>
              <a:blipFill>
                <a:blip r:embed="rId9"/>
                <a:stretch>
                  <a:fillRect l="-8197" t="-2381" r="-4918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1CD71A-97C7-A246-8F45-1B0A0BBC3AB7}"/>
                  </a:ext>
                </a:extLst>
              </p:cNvPr>
              <p:cNvSpPr txBox="1"/>
              <p:nvPr/>
            </p:nvSpPr>
            <p:spPr>
              <a:xfrm>
                <a:off x="1654928" y="4861659"/>
                <a:ext cx="777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1CD71A-97C7-A246-8F45-1B0A0BBC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928" y="4861659"/>
                <a:ext cx="777777" cy="526683"/>
              </a:xfrm>
              <a:prstGeom prst="rect">
                <a:avLst/>
              </a:prstGeom>
              <a:blipFill>
                <a:blip r:embed="rId10"/>
                <a:stretch>
                  <a:fillRect l="-6349" t="-2381" r="-4762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F66E52-E972-324F-93B4-0E167980F390}"/>
                  </a:ext>
                </a:extLst>
              </p:cNvPr>
              <p:cNvSpPr txBox="1"/>
              <p:nvPr/>
            </p:nvSpPr>
            <p:spPr>
              <a:xfrm>
                <a:off x="3824871" y="3351560"/>
                <a:ext cx="3046252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s-ES_tradnl" sz="2400" dirty="0"/>
                  <a:t>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F66E52-E972-324F-93B4-0E167980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71" y="3351560"/>
                <a:ext cx="3046252" cy="543034"/>
              </a:xfrm>
              <a:prstGeom prst="rect">
                <a:avLst/>
              </a:prstGeom>
              <a:blipFill>
                <a:blip r:embed="rId11"/>
                <a:stretch>
                  <a:fillRect l="-2490" b="-1162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999B442-66D4-DA46-AB6B-615DEE99F4E6}"/>
                  </a:ext>
                </a:extLst>
              </p:cNvPr>
              <p:cNvSpPr txBox="1"/>
              <p:nvPr/>
            </p:nvSpPr>
            <p:spPr>
              <a:xfrm>
                <a:off x="3813278" y="4192868"/>
                <a:ext cx="3046253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s-ES_tradnl" sz="2400" dirty="0"/>
                  <a:t> 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999B442-66D4-DA46-AB6B-615DEE99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278" y="4192868"/>
                <a:ext cx="3046253" cy="543034"/>
              </a:xfrm>
              <a:prstGeom prst="rect">
                <a:avLst/>
              </a:prstGeom>
              <a:blipFill>
                <a:blip r:embed="rId12"/>
                <a:stretch>
                  <a:fillRect l="-2917" b="-11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26BBA1-D35F-C840-AC5C-D26F83E91E02}"/>
                  </a:ext>
                </a:extLst>
              </p:cNvPr>
              <p:cNvSpPr txBox="1"/>
              <p:nvPr/>
            </p:nvSpPr>
            <p:spPr>
              <a:xfrm>
                <a:off x="3782734" y="5068670"/>
                <a:ext cx="2692208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240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26BBA1-D35F-C840-AC5C-D26F83E9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734" y="5068670"/>
                <a:ext cx="2692208" cy="543034"/>
              </a:xfrm>
              <a:prstGeom prst="rect">
                <a:avLst/>
              </a:prstGeom>
              <a:blipFill>
                <a:blip r:embed="rId13"/>
                <a:stretch>
                  <a:fillRect l="-2817" b="-113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08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1A5364-4FEE-3840-AAD9-302493DDB11C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0F8A428C-5707-0545-B3F2-931F11CE189C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Neurona Artificial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25F02AAB-E4CB-5B44-9640-69B631CE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2A3988F-622A-5D40-898E-0BA6558AE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10" y="934085"/>
            <a:ext cx="4499478" cy="236511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55A2EE-0C82-E84D-9B58-AB32094BABBD}"/>
              </a:ext>
            </a:extLst>
          </p:cNvPr>
          <p:cNvGrpSpPr/>
          <p:nvPr/>
        </p:nvGrpSpPr>
        <p:grpSpPr>
          <a:xfrm>
            <a:off x="5086032" y="1745131"/>
            <a:ext cx="5672456" cy="4849694"/>
            <a:chOff x="5086032" y="1745131"/>
            <a:chExt cx="5672456" cy="4849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4D6C52B-2AB1-D94A-92BE-84AE63B9E55D}"/>
                    </a:ext>
                  </a:extLst>
                </p:cNvPr>
                <p:cNvSpPr/>
                <p:nvPr/>
              </p:nvSpPr>
              <p:spPr>
                <a:xfrm>
                  <a:off x="7134551" y="3014663"/>
                  <a:ext cx="1809422" cy="1862137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C4D6C52B-2AB1-D94A-92BE-84AE63B9E5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551" y="3014663"/>
                  <a:ext cx="1809422" cy="186213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7923A6-CF23-5F40-AD8D-CEC5BF612DE7}"/>
                    </a:ext>
                  </a:extLst>
                </p:cNvPr>
                <p:cNvSpPr txBox="1"/>
                <p:nvPr/>
              </p:nvSpPr>
              <p:spPr>
                <a:xfrm>
                  <a:off x="8499621" y="3807231"/>
                  <a:ext cx="4443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(∙)</m:t>
                        </m:r>
                      </m:oMath>
                    </m:oMathPara>
                  </a14:m>
                  <a:endParaRPr lang="es-ES_tradnl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7923A6-CF23-5F40-AD8D-CEC5BF612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9621" y="3807231"/>
                  <a:ext cx="44435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667" t="-4545" r="-16667" b="-31818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81BC69F-625C-0A43-8CDC-7831347E0E97}"/>
                </a:ext>
              </a:extLst>
            </p:cNvPr>
            <p:cNvCxnSpPr>
              <a:stCxn id="13" idx="1"/>
            </p:cNvCxnSpPr>
            <p:nvPr/>
          </p:nvCxnSpPr>
          <p:spPr>
            <a:xfrm flipH="1" flipV="1">
              <a:off x="6600823" y="2543175"/>
              <a:ext cx="798712" cy="7441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7DD872-DBED-9C49-BCB9-3A7304E3AD11}"/>
                </a:ext>
              </a:extLst>
            </p:cNvPr>
            <p:cNvCxnSpPr/>
            <p:nvPr/>
          </p:nvCxnSpPr>
          <p:spPr>
            <a:xfrm flipH="1">
              <a:off x="5457823" y="2514600"/>
              <a:ext cx="11430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B3AC069-953B-B640-82B5-F6864867EB04}"/>
                </a:ext>
              </a:extLst>
            </p:cNvPr>
            <p:cNvSpPr/>
            <p:nvPr/>
          </p:nvSpPr>
          <p:spPr>
            <a:xfrm>
              <a:off x="6472232" y="2386008"/>
              <a:ext cx="271463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7C2BB-9412-AD49-9DCA-09895255B51C}"/>
                </a:ext>
              </a:extLst>
            </p:cNvPr>
            <p:cNvCxnSpPr>
              <a:stCxn id="13" idx="2"/>
            </p:cNvCxnSpPr>
            <p:nvPr/>
          </p:nvCxnSpPr>
          <p:spPr>
            <a:xfrm flipH="1" flipV="1">
              <a:off x="5557836" y="3945730"/>
              <a:ext cx="1576715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BFD646-D5E6-9F49-BFDC-7A576DD8462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6607963" y="4604096"/>
              <a:ext cx="791572" cy="7441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72D2C-4047-1547-9A22-928B4422A858}"/>
                </a:ext>
              </a:extLst>
            </p:cNvPr>
            <p:cNvCxnSpPr/>
            <p:nvPr/>
          </p:nvCxnSpPr>
          <p:spPr>
            <a:xfrm flipH="1">
              <a:off x="5557836" y="5348288"/>
              <a:ext cx="104298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80FD31B-D322-2D4A-9337-B897CF8E7910}"/>
                </a:ext>
              </a:extLst>
            </p:cNvPr>
            <p:cNvCxnSpPr/>
            <p:nvPr/>
          </p:nvCxnSpPr>
          <p:spPr>
            <a:xfrm>
              <a:off x="8442469" y="3143255"/>
              <a:ext cx="0" cy="158943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C88A51-0424-E441-8F38-BD34F467B8D3}"/>
                </a:ext>
              </a:extLst>
            </p:cNvPr>
            <p:cNvSpPr txBox="1"/>
            <p:nvPr/>
          </p:nvSpPr>
          <p:spPr>
            <a:xfrm>
              <a:off x="6272091" y="3573293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/>
                <a:t>W2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980AF6-8EE0-6444-8420-85B91A0001ED}"/>
                </a:ext>
              </a:extLst>
            </p:cNvPr>
            <p:cNvSpPr txBox="1"/>
            <p:nvPr/>
          </p:nvSpPr>
          <p:spPr>
            <a:xfrm>
              <a:off x="6372161" y="2045423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/>
                <a:t>W1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8CA7A0-C473-F545-B6CF-2A84B62EBD90}"/>
                </a:ext>
              </a:extLst>
            </p:cNvPr>
            <p:cNvSpPr txBox="1"/>
            <p:nvPr/>
          </p:nvSpPr>
          <p:spPr>
            <a:xfrm>
              <a:off x="6216978" y="4850372"/>
              <a:ext cx="504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Wn</a:t>
              </a:r>
              <a:endParaRPr lang="es-ES_tradnl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9E99CE-6717-5D49-8FCA-1717089E24C2}"/>
                </a:ext>
              </a:extLst>
            </p:cNvPr>
            <p:cNvSpPr txBox="1"/>
            <p:nvPr/>
          </p:nvSpPr>
          <p:spPr>
            <a:xfrm>
              <a:off x="5401507" y="1745131"/>
              <a:ext cx="10562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Sinapsis</a:t>
              </a:r>
            </a:p>
            <a:p>
              <a:r>
                <a:rPr lang="es-ES_tradnl" dirty="0"/>
                <a:t>(entrada)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6F9D8D-DEC0-EB49-AB50-7FFE61BB5BB9}"/>
                </a:ext>
              </a:extLst>
            </p:cNvPr>
            <p:cNvSpPr txBox="1"/>
            <p:nvPr/>
          </p:nvSpPr>
          <p:spPr>
            <a:xfrm>
              <a:off x="6843765" y="2044455"/>
              <a:ext cx="1544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Peso Sináptico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21E1020-5D4C-9649-B4CA-2088DC8A21D5}"/>
                </a:ext>
              </a:extLst>
            </p:cNvPr>
            <p:cNvCxnSpPr>
              <a:stCxn id="13" idx="4"/>
            </p:cNvCxnSpPr>
            <p:nvPr/>
          </p:nvCxnSpPr>
          <p:spPr>
            <a:xfrm>
              <a:off x="8039262" y="4876800"/>
              <a:ext cx="0" cy="11239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171889-19CC-8549-93B6-5A3FC5C171BA}"/>
                </a:ext>
              </a:extLst>
            </p:cNvPr>
            <p:cNvSpPr txBox="1"/>
            <p:nvPr/>
          </p:nvSpPr>
          <p:spPr>
            <a:xfrm>
              <a:off x="5086032" y="227182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x1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BF2034-9BFB-0E4D-B14E-06D7F96B980F}"/>
                </a:ext>
              </a:extLst>
            </p:cNvPr>
            <p:cNvSpPr txBox="1"/>
            <p:nvPr/>
          </p:nvSpPr>
          <p:spPr>
            <a:xfrm>
              <a:off x="5089494" y="3761064"/>
              <a:ext cx="528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x2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B00078-417B-9B48-B961-810DE51874FE}"/>
                </a:ext>
              </a:extLst>
            </p:cNvPr>
            <p:cNvSpPr txBox="1"/>
            <p:nvPr/>
          </p:nvSpPr>
          <p:spPr>
            <a:xfrm>
              <a:off x="5090812" y="5069443"/>
              <a:ext cx="442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err="1"/>
                <a:t>xn</a:t>
              </a:r>
              <a:endParaRPr lang="es-ES_tradnl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FD2023-1103-9A48-8CA6-E98C5CA5D2CF}"/>
                </a:ext>
              </a:extLst>
            </p:cNvPr>
            <p:cNvSpPr txBox="1"/>
            <p:nvPr/>
          </p:nvSpPr>
          <p:spPr>
            <a:xfrm>
              <a:off x="7917818" y="6000750"/>
              <a:ext cx="242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094FE8-4876-5E47-95E7-FA67F843CA0C}"/>
                </a:ext>
              </a:extLst>
            </p:cNvPr>
            <p:cNvSpPr txBox="1"/>
            <p:nvPr/>
          </p:nvSpPr>
          <p:spPr>
            <a:xfrm>
              <a:off x="7781367" y="6225493"/>
              <a:ext cx="758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err="1"/>
                <a:t>bias</a:t>
              </a:r>
              <a:endParaRPr lang="es-ES_tradnl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CF5B0C-7D2C-534A-A019-E64176ECD906}"/>
                </a:ext>
              </a:extLst>
            </p:cNvPr>
            <p:cNvSpPr txBox="1"/>
            <p:nvPr/>
          </p:nvSpPr>
          <p:spPr>
            <a:xfrm>
              <a:off x="8473774" y="4796117"/>
              <a:ext cx="1393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Función de activación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6FC6D40-DF80-2243-8EFB-773626AC616E}"/>
                </a:ext>
              </a:extLst>
            </p:cNvPr>
            <p:cNvCxnSpPr>
              <a:stCxn id="15" idx="3"/>
            </p:cNvCxnSpPr>
            <p:nvPr/>
          </p:nvCxnSpPr>
          <p:spPr>
            <a:xfrm flipV="1">
              <a:off x="8943973" y="3945730"/>
              <a:ext cx="1814515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932FF08-C9AF-8741-B539-2DBC7E92870D}"/>
                    </a:ext>
                  </a:extLst>
                </p:cNvPr>
                <p:cNvSpPr txBox="1"/>
                <p:nvPr/>
              </p:nvSpPr>
              <p:spPr>
                <a:xfrm>
                  <a:off x="9099397" y="3530232"/>
                  <a:ext cx="16520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s-ES_tradnl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932FF08-C9AF-8741-B539-2DBC7E928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397" y="3530232"/>
                  <a:ext cx="165205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73" t="-4348" b="-30435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FDA473-BE44-244E-93D0-D76EA0EEF7EB}"/>
                </a:ext>
              </a:extLst>
            </p:cNvPr>
            <p:cNvSpPr txBox="1"/>
            <p:nvPr/>
          </p:nvSpPr>
          <p:spPr>
            <a:xfrm>
              <a:off x="9329967" y="4001592"/>
              <a:ext cx="1387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Axón (salida)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931495-EA86-EC46-903A-10F60DB141FB}"/>
                </a:ext>
              </a:extLst>
            </p:cNvPr>
            <p:cNvSpPr txBox="1"/>
            <p:nvPr/>
          </p:nvSpPr>
          <p:spPr>
            <a:xfrm>
              <a:off x="7528910" y="3373238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Soma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8418151-E1E4-9E44-B779-BD6CCD068CE8}"/>
              </a:ext>
            </a:extLst>
          </p:cNvPr>
          <p:cNvSpPr txBox="1"/>
          <p:nvPr/>
        </p:nvSpPr>
        <p:spPr>
          <a:xfrm>
            <a:off x="385763" y="3807231"/>
            <a:ext cx="4086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Es un modelo matemático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Las sinapsis biológicas son sistemas dinámicos mucho más complejos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Lo mismo sucede en el soma neuronal.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La función de activación emula al potencial de acción neuronal, no obstante hay transmisión de información entre neuronas biológicas sin potenciales de acción.</a:t>
            </a:r>
          </a:p>
        </p:txBody>
      </p:sp>
    </p:spTree>
    <p:extLst>
      <p:ext uri="{BB962C8B-B14F-4D97-AF65-F5344CB8AC3E}">
        <p14:creationId xmlns:p14="http://schemas.microsoft.com/office/powerpoint/2010/main" val="331432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4B1A09-7710-7E4A-B97D-AF6AD863EB65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B60FAAA2-E936-0F42-8405-38D70AB3A3F3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Ejemplo – Back - </a:t>
              </a:r>
              <a:r>
                <a:rPr lang="es-ES" sz="1633" dirty="0" err="1">
                  <a:solidFill>
                    <a:schemeClr val="bg1"/>
                  </a:solidFill>
                </a:rPr>
                <a:t>Propagation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C02D5D6B-4544-0C44-8320-85C7416BE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6E8AD9-94CC-6C4D-BF9A-CE984F8DE266}"/>
              </a:ext>
            </a:extLst>
          </p:cNvPr>
          <p:cNvGrpSpPr/>
          <p:nvPr/>
        </p:nvGrpSpPr>
        <p:grpSpPr>
          <a:xfrm>
            <a:off x="342597" y="995902"/>
            <a:ext cx="4810586" cy="1899630"/>
            <a:chOff x="1627699" y="1267751"/>
            <a:chExt cx="4810586" cy="189963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FB72EF-9508-8049-8D51-9C5E2856D1D7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81" y="1532238"/>
              <a:ext cx="518984" cy="40930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AC34A8-87AD-064D-8935-5795C5EDBD74}"/>
                </a:ext>
              </a:extLst>
            </p:cNvPr>
            <p:cNvSpPr/>
            <p:nvPr/>
          </p:nvSpPr>
          <p:spPr>
            <a:xfrm>
              <a:off x="2496065" y="1878227"/>
              <a:ext cx="349382" cy="369332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DB58F5C-41E9-FE47-AC1E-5651A78BB014}"/>
                </a:ext>
              </a:extLst>
            </p:cNvPr>
            <p:cNvSpPr/>
            <p:nvPr/>
          </p:nvSpPr>
          <p:spPr>
            <a:xfrm>
              <a:off x="3562865" y="2623154"/>
              <a:ext cx="349382" cy="369332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*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9398626-4E0B-BC4D-92BD-3BA08C7F362A}"/>
                </a:ext>
              </a:extLst>
            </p:cNvPr>
            <p:cNvCxnSpPr>
              <a:cxnSpLocks/>
            </p:cNvCxnSpPr>
            <p:nvPr/>
          </p:nvCxnSpPr>
          <p:spPr>
            <a:xfrm>
              <a:off x="1977081" y="2229510"/>
              <a:ext cx="556055" cy="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1A4D00-A61A-1342-A3FA-4EF21E54BD89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001630" y="2807820"/>
              <a:ext cx="1561235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1169F6-BCFD-F14D-9317-A53EF288C709}"/>
                </a:ext>
              </a:extLst>
            </p:cNvPr>
            <p:cNvCxnSpPr>
              <a:cxnSpLocks/>
              <a:stCxn id="9" idx="6"/>
              <a:endCxn id="16" idx="1"/>
            </p:cNvCxnSpPr>
            <p:nvPr/>
          </p:nvCxnSpPr>
          <p:spPr>
            <a:xfrm>
              <a:off x="2845447" y="2062893"/>
              <a:ext cx="768584" cy="6143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EB5158-0FE8-3546-9A2E-718F3BBD7A91}"/>
                </a:ext>
              </a:extLst>
            </p:cNvPr>
            <p:cNvSpPr/>
            <p:nvPr/>
          </p:nvSpPr>
          <p:spPr>
            <a:xfrm>
              <a:off x="4810742" y="2448259"/>
              <a:ext cx="729048" cy="719122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RELU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148072F-63CA-474F-A32B-0700D70731FF}"/>
                </a:ext>
              </a:extLst>
            </p:cNvPr>
            <p:cNvCxnSpPr>
              <a:cxnSpLocks/>
              <a:stCxn id="16" idx="6"/>
              <a:endCxn id="29" idx="1"/>
            </p:cNvCxnSpPr>
            <p:nvPr/>
          </p:nvCxnSpPr>
          <p:spPr>
            <a:xfrm>
              <a:off x="3912247" y="2807820"/>
              <a:ext cx="89849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388E56-F1CA-EC4E-BB30-47263BCE8E40}"/>
                </a:ext>
              </a:extLst>
            </p:cNvPr>
            <p:cNvSpPr txBox="1"/>
            <p:nvPr/>
          </p:nvSpPr>
          <p:spPr>
            <a:xfrm>
              <a:off x="1627699" y="126775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26FA34-4967-ED42-B4FD-351520F0868B}"/>
                </a:ext>
              </a:extLst>
            </p:cNvPr>
            <p:cNvSpPr txBox="1"/>
            <p:nvPr/>
          </p:nvSpPr>
          <p:spPr>
            <a:xfrm>
              <a:off x="1667381" y="20448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B545E9-292D-1A4A-8F2A-5725401C1914}"/>
                </a:ext>
              </a:extLst>
            </p:cNvPr>
            <p:cNvSpPr txBox="1"/>
            <p:nvPr/>
          </p:nvSpPr>
          <p:spPr>
            <a:xfrm>
              <a:off x="1693532" y="262315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8DE07C-FA47-4644-B7C9-8A866D6233A4}"/>
                </a:ext>
              </a:extLst>
            </p:cNvPr>
            <p:cNvSpPr txBox="1"/>
            <p:nvPr/>
          </p:nvSpPr>
          <p:spPr>
            <a:xfrm>
              <a:off x="3132559" y="20007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2BCC4C-560C-EF41-AF06-FEFB3FFDEE5F}"/>
                </a:ext>
              </a:extLst>
            </p:cNvPr>
            <p:cNvSpPr txBox="1"/>
            <p:nvPr/>
          </p:nvSpPr>
          <p:spPr>
            <a:xfrm>
              <a:off x="4150110" y="237984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22C88C-8796-A44F-81C9-D5B7FC06C0F0}"/>
                </a:ext>
              </a:extLst>
            </p:cNvPr>
            <p:cNvCxnSpPr>
              <a:cxnSpLocks/>
            </p:cNvCxnSpPr>
            <p:nvPr/>
          </p:nvCxnSpPr>
          <p:spPr>
            <a:xfrm>
              <a:off x="5539790" y="2807820"/>
              <a:ext cx="89849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52826-8EC5-B04C-8D8F-F2CF4D0CA391}"/>
                </a:ext>
              </a:extLst>
            </p:cNvPr>
            <p:cNvSpPr txBox="1"/>
            <p:nvPr/>
          </p:nvSpPr>
          <p:spPr>
            <a:xfrm>
              <a:off x="5901552" y="237523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AF71CA-3945-2D4A-964A-3628B6FD095D}"/>
                </a:ext>
              </a:extLst>
            </p:cNvPr>
            <p:cNvSpPr txBox="1"/>
            <p:nvPr/>
          </p:nvSpPr>
          <p:spPr>
            <a:xfrm>
              <a:off x="5938298" y="244825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_tradnl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FC819F0-6543-FE4C-A13F-1A0B7407CB01}"/>
              </a:ext>
            </a:extLst>
          </p:cNvPr>
          <p:cNvSpPr txBox="1"/>
          <p:nvPr/>
        </p:nvSpPr>
        <p:spPr>
          <a:xfrm>
            <a:off x="7426410" y="89105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Calcular: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00EB0A-1E6B-D143-9B3B-B3E9665801BC}"/>
                  </a:ext>
                </a:extLst>
              </p:cNvPr>
              <p:cNvSpPr txBox="1"/>
              <p:nvPr/>
            </p:nvSpPr>
            <p:spPr>
              <a:xfrm>
                <a:off x="6871122" y="1435754"/>
                <a:ext cx="337144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00EB0A-1E6B-D143-9B3B-B3E96658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22" y="1435754"/>
                <a:ext cx="337144" cy="524887"/>
              </a:xfrm>
              <a:prstGeom prst="rect">
                <a:avLst/>
              </a:prstGeom>
              <a:blipFill>
                <a:blip r:embed="rId3"/>
                <a:stretch>
                  <a:fillRect l="-14286" t="-2381" r="-10714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5CEE1A-DF8E-F04E-AA6E-B63E3FB76932}"/>
                  </a:ext>
                </a:extLst>
              </p:cNvPr>
              <p:cNvSpPr txBox="1"/>
              <p:nvPr/>
            </p:nvSpPr>
            <p:spPr>
              <a:xfrm>
                <a:off x="7756532" y="1432010"/>
                <a:ext cx="337144" cy="524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5CEE1A-DF8E-F04E-AA6E-B63E3FB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32" y="1432010"/>
                <a:ext cx="337144" cy="524887"/>
              </a:xfrm>
              <a:prstGeom prst="rect">
                <a:avLst/>
              </a:prstGeom>
              <a:blipFill>
                <a:blip r:embed="rId4"/>
                <a:stretch>
                  <a:fillRect l="-14815" t="-2381" r="-11111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60F58E-8A92-314D-9444-77824D708AFC}"/>
                  </a:ext>
                </a:extLst>
              </p:cNvPr>
              <p:cNvSpPr txBox="1"/>
              <p:nvPr/>
            </p:nvSpPr>
            <p:spPr>
              <a:xfrm>
                <a:off x="8667633" y="1432009"/>
                <a:ext cx="337144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60F58E-8A92-314D-9444-77824D70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633" y="1432009"/>
                <a:ext cx="337144" cy="524887"/>
              </a:xfrm>
              <a:prstGeom prst="rect">
                <a:avLst/>
              </a:prstGeom>
              <a:blipFill>
                <a:blip r:embed="rId5"/>
                <a:stretch>
                  <a:fillRect l="-10714" t="-2381" r="-10714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7CAC0E3-35AE-104C-9E9A-516B38FEA9A3}"/>
              </a:ext>
            </a:extLst>
          </p:cNvPr>
          <p:cNvSpPr txBox="1"/>
          <p:nvPr/>
        </p:nvSpPr>
        <p:spPr>
          <a:xfrm>
            <a:off x="6927074" y="2376051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A=1    B=-2   C = 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B570D-DB76-0F46-B6FF-AEE1A662A1F4}"/>
              </a:ext>
            </a:extLst>
          </p:cNvPr>
          <p:cNvSpPr txBox="1"/>
          <p:nvPr/>
        </p:nvSpPr>
        <p:spPr>
          <a:xfrm>
            <a:off x="748631" y="891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C2EEA-F476-444B-BD6F-7C5AD454AED9}"/>
              </a:ext>
            </a:extLst>
          </p:cNvPr>
          <p:cNvSpPr txBox="1"/>
          <p:nvPr/>
        </p:nvSpPr>
        <p:spPr>
          <a:xfrm>
            <a:off x="554125" y="15742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AE31D-F742-B745-9448-0604BA8171AE}"/>
              </a:ext>
            </a:extLst>
          </p:cNvPr>
          <p:cNvSpPr txBox="1"/>
          <p:nvPr/>
        </p:nvSpPr>
        <p:spPr>
          <a:xfrm>
            <a:off x="581579" y="21079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(-3)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D2364-8DC0-564C-BD30-16472706DDA2}"/>
              </a:ext>
            </a:extLst>
          </p:cNvPr>
          <p:cNvSpPr txBox="1"/>
          <p:nvPr/>
        </p:nvSpPr>
        <p:spPr>
          <a:xfrm>
            <a:off x="2064748" y="182121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(-1)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2CB01-5AF9-0F49-978D-D0D6AD613933}"/>
              </a:ext>
            </a:extLst>
          </p:cNvPr>
          <p:cNvSpPr txBox="1"/>
          <p:nvPr/>
        </p:nvSpPr>
        <p:spPr>
          <a:xfrm>
            <a:off x="3064517" y="210799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7B3A9-41CD-EE4F-8F7E-154417A5DFC3}"/>
              </a:ext>
            </a:extLst>
          </p:cNvPr>
          <p:cNvSpPr txBox="1"/>
          <p:nvPr/>
        </p:nvSpPr>
        <p:spPr>
          <a:xfrm>
            <a:off x="4886024" y="209849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3CE68-48C1-B64D-B60F-251C50B0FF98}"/>
                  </a:ext>
                </a:extLst>
              </p:cNvPr>
              <p:cNvSpPr txBox="1"/>
              <p:nvPr/>
            </p:nvSpPr>
            <p:spPr>
              <a:xfrm>
                <a:off x="642194" y="3429000"/>
                <a:ext cx="7640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3CE68-48C1-B64D-B60F-251C50B0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94" y="3429000"/>
                <a:ext cx="764055" cy="526683"/>
              </a:xfrm>
              <a:prstGeom prst="rect">
                <a:avLst/>
              </a:prstGeom>
              <a:blipFill>
                <a:blip r:embed="rId6"/>
                <a:stretch>
                  <a:fillRect l="-6557" t="-2381" r="-4918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063AA5-52FE-3348-8FBB-90A913F694D6}"/>
                  </a:ext>
                </a:extLst>
              </p:cNvPr>
              <p:cNvSpPr txBox="1"/>
              <p:nvPr/>
            </p:nvSpPr>
            <p:spPr>
              <a:xfrm>
                <a:off x="651396" y="4137788"/>
                <a:ext cx="80284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063AA5-52FE-3348-8FBB-90A913F6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96" y="4137788"/>
                <a:ext cx="802848" cy="526683"/>
              </a:xfrm>
              <a:prstGeom prst="rect">
                <a:avLst/>
              </a:prstGeom>
              <a:blipFill>
                <a:blip r:embed="rId7"/>
                <a:stretch>
                  <a:fillRect l="-4615" t="-2381" r="-3077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BE6343-990C-404D-86EF-9C98FB9D8897}"/>
                  </a:ext>
                </a:extLst>
              </p:cNvPr>
              <p:cNvSpPr txBox="1"/>
              <p:nvPr/>
            </p:nvSpPr>
            <p:spPr>
              <a:xfrm>
                <a:off x="1654928" y="4157588"/>
                <a:ext cx="79752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BBE6343-990C-404D-86EF-9C98FB9D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928" y="4157588"/>
                <a:ext cx="797526" cy="526683"/>
              </a:xfrm>
              <a:prstGeom prst="rect">
                <a:avLst/>
              </a:prstGeom>
              <a:blipFill>
                <a:blip r:embed="rId8"/>
                <a:stretch>
                  <a:fillRect l="-6250" r="-4688" b="-139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02B600-5EB0-584C-A815-6A6427D2D5D2}"/>
                  </a:ext>
                </a:extLst>
              </p:cNvPr>
              <p:cNvSpPr txBox="1"/>
              <p:nvPr/>
            </p:nvSpPr>
            <p:spPr>
              <a:xfrm>
                <a:off x="603401" y="4861660"/>
                <a:ext cx="777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02B600-5EB0-584C-A815-6A6427D2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1" y="4861660"/>
                <a:ext cx="777777" cy="526683"/>
              </a:xfrm>
              <a:prstGeom prst="rect">
                <a:avLst/>
              </a:prstGeom>
              <a:blipFill>
                <a:blip r:embed="rId9"/>
                <a:stretch>
                  <a:fillRect l="-8197" t="-2381" r="-4918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1CD71A-97C7-A246-8F45-1B0A0BBC3AB7}"/>
                  </a:ext>
                </a:extLst>
              </p:cNvPr>
              <p:cNvSpPr txBox="1"/>
              <p:nvPr/>
            </p:nvSpPr>
            <p:spPr>
              <a:xfrm>
                <a:off x="1654928" y="4861659"/>
                <a:ext cx="777777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s-ES_trad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1CD71A-97C7-A246-8F45-1B0A0BBC3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928" y="4861659"/>
                <a:ext cx="777777" cy="526683"/>
              </a:xfrm>
              <a:prstGeom prst="rect">
                <a:avLst/>
              </a:prstGeom>
              <a:blipFill>
                <a:blip r:embed="rId10"/>
                <a:stretch>
                  <a:fillRect l="-6349" t="-2381" r="-4762" b="-142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F66E52-E972-324F-93B4-0E167980F390}"/>
                  </a:ext>
                </a:extLst>
              </p:cNvPr>
              <p:cNvSpPr txBox="1"/>
              <p:nvPr/>
            </p:nvSpPr>
            <p:spPr>
              <a:xfrm>
                <a:off x="3824871" y="3351560"/>
                <a:ext cx="3046252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s-ES_tradnl" sz="2400" dirty="0"/>
                  <a:t> = C = -3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BF66E52-E972-324F-93B4-0E167980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71" y="3351560"/>
                <a:ext cx="3046252" cy="543034"/>
              </a:xfrm>
              <a:prstGeom prst="rect">
                <a:avLst/>
              </a:prstGeom>
              <a:blipFill>
                <a:blip r:embed="rId11"/>
                <a:stretch>
                  <a:fillRect l="-2490" b="-1627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999B442-66D4-DA46-AB6B-615DEE99F4E6}"/>
                  </a:ext>
                </a:extLst>
              </p:cNvPr>
              <p:cNvSpPr txBox="1"/>
              <p:nvPr/>
            </p:nvSpPr>
            <p:spPr>
              <a:xfrm>
                <a:off x="3813278" y="4192868"/>
                <a:ext cx="3046253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s-ES_tradnl" sz="2400" dirty="0"/>
                  <a:t> = C = -3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999B442-66D4-DA46-AB6B-615DEE99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278" y="4192868"/>
                <a:ext cx="3046253" cy="543034"/>
              </a:xfrm>
              <a:prstGeom prst="rect">
                <a:avLst/>
              </a:prstGeom>
              <a:blipFill>
                <a:blip r:embed="rId12"/>
                <a:stretch>
                  <a:fillRect l="-2917" r="-417" b="-1818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26BBA1-D35F-C840-AC5C-D26F83E91E02}"/>
                  </a:ext>
                </a:extLst>
              </p:cNvPr>
              <p:cNvSpPr txBox="1"/>
              <p:nvPr/>
            </p:nvSpPr>
            <p:spPr>
              <a:xfrm>
                <a:off x="3782734" y="5068670"/>
                <a:ext cx="2692208" cy="54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s-ES_trad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s-ES_tradn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2400" dirty="0"/>
                  <a:t>= D = -1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26BBA1-D35F-C840-AC5C-D26F83E9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734" y="5068670"/>
                <a:ext cx="2692208" cy="543034"/>
              </a:xfrm>
              <a:prstGeom prst="rect">
                <a:avLst/>
              </a:prstGeom>
              <a:blipFill>
                <a:blip r:embed="rId13"/>
                <a:stretch>
                  <a:fillRect l="-2817" b="-159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EA8E412-BE42-CD47-B887-26D70914A1FC}"/>
              </a:ext>
            </a:extLst>
          </p:cNvPr>
          <p:cNvSpPr txBox="1"/>
          <p:nvPr/>
        </p:nvSpPr>
        <p:spPr>
          <a:xfrm>
            <a:off x="4540307" y="25563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3ECF5-3486-D14B-BD86-F013465D5923}"/>
              </a:ext>
            </a:extLst>
          </p:cNvPr>
          <p:cNvSpPr txBox="1"/>
          <p:nvPr/>
        </p:nvSpPr>
        <p:spPr>
          <a:xfrm>
            <a:off x="137122" y="149534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(-3)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C2D12-6944-784A-9669-85BA1F60006B}"/>
              </a:ext>
            </a:extLst>
          </p:cNvPr>
          <p:cNvSpPr txBox="1"/>
          <p:nvPr/>
        </p:nvSpPr>
        <p:spPr>
          <a:xfrm>
            <a:off x="603401" y="254574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(-1)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DF714-0001-2640-ABCD-6C5502843B0A}"/>
              </a:ext>
            </a:extLst>
          </p:cNvPr>
          <p:cNvSpPr txBox="1"/>
          <p:nvPr/>
        </p:nvSpPr>
        <p:spPr>
          <a:xfrm>
            <a:off x="1052820" y="88963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(-3)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B0AF9-FF7C-B141-A52A-93DEB56EB96E}"/>
              </a:ext>
            </a:extLst>
          </p:cNvPr>
          <p:cNvSpPr txBox="1"/>
          <p:nvPr/>
        </p:nvSpPr>
        <p:spPr>
          <a:xfrm>
            <a:off x="2079329" y="154422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(-3)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8BF307-6BA0-3A49-84EC-B5337A8E6A82}"/>
              </a:ext>
            </a:extLst>
          </p:cNvPr>
          <p:cNvSpPr txBox="1"/>
          <p:nvPr/>
        </p:nvSpPr>
        <p:spPr>
          <a:xfrm>
            <a:off x="2901012" y="25262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36466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4FDD24-7313-FB48-B1D2-9332E9ED50C2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86666A22-3964-AC4A-80F5-887AAA33AC72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Preguntas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25DE5C6B-DDD0-6943-A6C9-C40D00D9C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B08DF4-377D-064C-8EFC-FBFAC567AAC3}"/>
              </a:ext>
            </a:extLst>
          </p:cNvPr>
          <p:cNvSpPr txBox="1"/>
          <p:nvPr/>
        </p:nvSpPr>
        <p:spPr>
          <a:xfrm>
            <a:off x="5647038" y="3311611"/>
            <a:ext cx="86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00160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714377" y="1560243"/>
                <a:ext cx="26933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7" y="1560243"/>
                <a:ext cx="2693302" cy="430887"/>
              </a:xfrm>
              <a:prstGeom prst="rect">
                <a:avLst/>
              </a:prstGeom>
              <a:blipFill>
                <a:blip r:embed="rId3"/>
                <a:stretch>
                  <a:fillRect t="-2857" b="-3142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25496B-4C69-914A-9D1A-860A9FCFA10A}"/>
              </a:ext>
            </a:extLst>
          </p:cNvPr>
          <p:cNvSpPr txBox="1"/>
          <p:nvPr/>
        </p:nvSpPr>
        <p:spPr>
          <a:xfrm>
            <a:off x="966167" y="3244334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¿Cómo definir W?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355DD3-21C7-DF4E-A18F-DA744C7088AB}"/>
              </a:ext>
            </a:extLst>
          </p:cNvPr>
          <p:cNvCxnSpPr>
            <a:cxnSpLocks/>
          </p:cNvCxnSpPr>
          <p:nvPr/>
        </p:nvCxnSpPr>
        <p:spPr>
          <a:xfrm>
            <a:off x="1918153" y="2019706"/>
            <a:ext cx="0" cy="125320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0DFC1-1236-EA4F-8F52-0F1D591441ED}"/>
              </a:ext>
            </a:extLst>
          </p:cNvPr>
          <p:cNvSpPr txBox="1"/>
          <p:nvPr/>
        </p:nvSpPr>
        <p:spPr>
          <a:xfrm>
            <a:off x="4154998" y="1054333"/>
            <a:ext cx="5778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1949 – Donald </a:t>
            </a:r>
            <a:r>
              <a:rPr lang="es-ES_tradnl" sz="2400" dirty="0" err="1"/>
              <a:t>Hebb</a:t>
            </a:r>
            <a:r>
              <a:rPr lang="es-ES_tradnl" sz="2400" dirty="0"/>
              <a:t> : Aprendizaje Asociativo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A3AF5-8BB7-FC4A-9B74-BF822F94F413}"/>
                  </a:ext>
                </a:extLst>
              </p:cNvPr>
              <p:cNvSpPr txBox="1"/>
              <p:nvPr/>
            </p:nvSpPr>
            <p:spPr>
              <a:xfrm>
                <a:off x="4229103" y="2215421"/>
                <a:ext cx="26933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A3AF5-8BB7-FC4A-9B74-BF822F94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3" y="2215421"/>
                <a:ext cx="2693302" cy="369332"/>
              </a:xfrm>
              <a:prstGeom prst="rect">
                <a:avLst/>
              </a:prstGeom>
              <a:blipFill>
                <a:blip r:embed="rId4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3A821E-58CB-D543-A1D2-1B0B5F60BF63}"/>
                  </a:ext>
                </a:extLst>
              </p:cNvPr>
              <p:cNvSpPr txBox="1"/>
              <p:nvPr/>
            </p:nvSpPr>
            <p:spPr>
              <a:xfrm>
                <a:off x="7392613" y="2818700"/>
                <a:ext cx="26933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3A821E-58CB-D543-A1D2-1B0B5F60B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613" y="2818700"/>
                <a:ext cx="2693302" cy="369332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5659FC-05A2-3F4B-8F4F-993DB57A4C6E}"/>
                  </a:ext>
                </a:extLst>
              </p:cNvPr>
              <p:cNvSpPr txBox="1"/>
              <p:nvPr/>
            </p:nvSpPr>
            <p:spPr>
              <a:xfrm>
                <a:off x="6562214" y="2179300"/>
                <a:ext cx="40433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5659FC-05A2-3F4B-8F4F-993DB57A4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214" y="2179300"/>
                <a:ext cx="404336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FD342C-D5C0-8749-A363-31216F22721A}"/>
              </a:ext>
            </a:extLst>
          </p:cNvPr>
          <p:cNvCxnSpPr/>
          <p:nvPr/>
        </p:nvCxnSpPr>
        <p:spPr>
          <a:xfrm>
            <a:off x="3914775" y="843986"/>
            <a:ext cx="0" cy="57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4296693" y="5281435"/>
                <a:ext cx="46406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93" y="5281435"/>
                <a:ext cx="4640629" cy="399084"/>
              </a:xfrm>
              <a:prstGeom prst="rect">
                <a:avLst/>
              </a:prstGeom>
              <a:blipFill>
                <a:blip r:embed="rId7"/>
                <a:stretch>
                  <a:fillRect l="-272" b="-2812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Shape 3">
            <a:extLst>
              <a:ext uri="{FF2B5EF4-FFF2-40B4-BE49-F238E27FC236}">
                <a16:creationId xmlns:a16="http://schemas.microsoft.com/office/drawing/2014/main" id="{62D26127-1DE3-3343-9373-6945A45C7718}"/>
              </a:ext>
            </a:extLst>
          </p:cNvPr>
          <p:cNvSpPr txBox="1"/>
          <p:nvPr/>
        </p:nvSpPr>
        <p:spPr>
          <a:xfrm>
            <a:off x="4229103" y="3926928"/>
            <a:ext cx="553964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ES_tradnl" sz="2400" b="0" strike="noStrike" spc="-1" dirty="0"/>
              <a:t>1962 – Frank </a:t>
            </a:r>
            <a:r>
              <a:rPr lang="es-ES_tradnl" sz="2400" b="0" strike="noStrike" spc="-1" dirty="0" err="1"/>
              <a:t>Rosemblatt</a:t>
            </a:r>
            <a:r>
              <a:rPr lang="es-ES_tradnl" sz="2400" b="0" strike="noStrike" spc="-1" dirty="0"/>
              <a:t> : </a:t>
            </a:r>
            <a:r>
              <a:rPr lang="es-ES_tradnl" sz="2400" b="0" strike="noStrike" spc="-1" dirty="0" err="1"/>
              <a:t>Perceptrón</a:t>
            </a:r>
            <a:r>
              <a:rPr lang="es-ES_tradnl" sz="2400" b="0" strike="noStrike" spc="-1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480AAD-2CA9-CD46-A30A-82923FBC6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2115" y="4641024"/>
            <a:ext cx="1247600" cy="1531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1360C9-7E83-034E-BF3B-18CC913775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758" y="4629378"/>
            <a:ext cx="1179186" cy="15307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05DD9F-D4CC-6F49-A2B6-5F42252313A1}"/>
              </a:ext>
            </a:extLst>
          </p:cNvPr>
          <p:cNvSpPr txBox="1"/>
          <p:nvPr/>
        </p:nvSpPr>
        <p:spPr>
          <a:xfrm>
            <a:off x="4183574" y="1493871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 Supervisado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82852-4682-D448-8F0D-F3FE58AEB943}"/>
              </a:ext>
            </a:extLst>
          </p:cNvPr>
          <p:cNvSpPr txBox="1"/>
          <p:nvPr/>
        </p:nvSpPr>
        <p:spPr>
          <a:xfrm>
            <a:off x="4229103" y="4387364"/>
            <a:ext cx="13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Supervisado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EC8CD-4C91-1F46-B117-7246D92AC19E}"/>
              </a:ext>
            </a:extLst>
          </p:cNvPr>
          <p:cNvGrpSpPr/>
          <p:nvPr/>
        </p:nvGrpSpPr>
        <p:grpSpPr>
          <a:xfrm>
            <a:off x="405558" y="4672010"/>
            <a:ext cx="3373332" cy="1694087"/>
            <a:chOff x="2697217" y="4986087"/>
            <a:chExt cx="3718474" cy="186741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4261AF-9F74-2B4B-9A4B-1D630E597EF4}"/>
                </a:ext>
              </a:extLst>
            </p:cNvPr>
            <p:cNvSpPr/>
            <p:nvPr/>
          </p:nvSpPr>
          <p:spPr>
            <a:xfrm>
              <a:off x="3839919" y="5735515"/>
              <a:ext cx="310051" cy="293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3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4C18DE-C714-AC44-BC1C-01AB5F978499}"/>
                </a:ext>
              </a:extLst>
            </p:cNvPr>
            <p:cNvSpPr/>
            <p:nvPr/>
          </p:nvSpPr>
          <p:spPr>
            <a:xfrm>
              <a:off x="4974664" y="5609491"/>
              <a:ext cx="504093" cy="5451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70" dirty="0"/>
                <a:t>f()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E682DB-07C6-564D-8C37-C6EA6448D8B0}"/>
                </a:ext>
              </a:extLst>
            </p:cNvPr>
            <p:cNvCxnSpPr>
              <a:endCxn id="25" idx="1"/>
            </p:cNvCxnSpPr>
            <p:nvPr/>
          </p:nvCxnSpPr>
          <p:spPr>
            <a:xfrm>
              <a:off x="3083169" y="5228492"/>
              <a:ext cx="802156" cy="5499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F51FB3-D0C5-E346-8EB1-5FD31AC52BFA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3083169" y="5882053"/>
              <a:ext cx="7567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1C5A8C-DE63-FA41-9CA4-E68F53B1B4F4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083169" y="5985670"/>
              <a:ext cx="802156" cy="46202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0A9D49-6C4C-AA44-8FC0-DCDC7422A130}"/>
                </a:ext>
              </a:extLst>
            </p:cNvPr>
            <p:cNvSpPr txBox="1"/>
            <p:nvPr/>
          </p:nvSpPr>
          <p:spPr>
            <a:xfrm>
              <a:off x="2697217" y="4986087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x1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C68A4A-A69A-A94D-A64A-99EEFA58F5A9}"/>
                </a:ext>
              </a:extLst>
            </p:cNvPr>
            <p:cNvSpPr txBox="1"/>
            <p:nvPr/>
          </p:nvSpPr>
          <p:spPr>
            <a:xfrm>
              <a:off x="2697217" y="5708671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x2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8EFE4B-3EDF-8542-B191-15F9DD227018}"/>
                </a:ext>
              </a:extLst>
            </p:cNvPr>
            <p:cNvSpPr txBox="1"/>
            <p:nvPr/>
          </p:nvSpPr>
          <p:spPr>
            <a:xfrm>
              <a:off x="2697217" y="6412808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 err="1"/>
                <a:t>xn</a:t>
              </a:r>
              <a:endParaRPr lang="es-ES_tradnl" sz="1089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488A872-5287-9C43-B6A4-CABAE0498DB8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3994945" y="6028590"/>
              <a:ext cx="0" cy="5227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F4907E-1168-D142-8B3F-AF893EE0DD34}"/>
                </a:ext>
              </a:extLst>
            </p:cNvPr>
            <p:cNvSpPr txBox="1"/>
            <p:nvPr/>
          </p:nvSpPr>
          <p:spPr>
            <a:xfrm>
              <a:off x="3885325" y="6566966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282021-4801-D147-8AC0-AB37A4930E8B}"/>
                </a:ext>
              </a:extLst>
            </p:cNvPr>
            <p:cNvSpPr txBox="1"/>
            <p:nvPr/>
          </p:nvSpPr>
          <p:spPr>
            <a:xfrm>
              <a:off x="3169295" y="5112781"/>
              <a:ext cx="4829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w1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F088EF-32F9-5F4D-B5E1-DD4A6A59DC29}"/>
                </a:ext>
              </a:extLst>
            </p:cNvPr>
            <p:cNvSpPr txBox="1"/>
            <p:nvPr/>
          </p:nvSpPr>
          <p:spPr>
            <a:xfrm>
              <a:off x="3169295" y="5597015"/>
              <a:ext cx="515599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w2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E86320-8641-C046-8216-1DBA91C49B27}"/>
                </a:ext>
              </a:extLst>
            </p:cNvPr>
            <p:cNvSpPr txBox="1"/>
            <p:nvPr/>
          </p:nvSpPr>
          <p:spPr>
            <a:xfrm>
              <a:off x="3169295" y="6016115"/>
              <a:ext cx="561001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 err="1"/>
                <a:t>wn</a:t>
              </a:r>
              <a:endParaRPr lang="es-ES_tradnl" sz="1089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CA0071-A35F-8D4D-B765-9C3EF51F4BB4}"/>
                </a:ext>
              </a:extLst>
            </p:cNvPr>
            <p:cNvCxnSpPr>
              <a:cxnSpLocks/>
              <a:stCxn id="25" idx="6"/>
              <a:endCxn id="26" idx="1"/>
            </p:cNvCxnSpPr>
            <p:nvPr/>
          </p:nvCxnSpPr>
          <p:spPr>
            <a:xfrm>
              <a:off x="4149970" y="5882053"/>
              <a:ext cx="82469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C7B7DD-E348-8849-AC31-0394D9B98731}"/>
                </a:ext>
              </a:extLst>
            </p:cNvPr>
            <p:cNvCxnSpPr>
              <a:cxnSpLocks/>
            </p:cNvCxnSpPr>
            <p:nvPr/>
          </p:nvCxnSpPr>
          <p:spPr>
            <a:xfrm>
              <a:off x="5478757" y="5901429"/>
              <a:ext cx="5469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2A4045-1574-D94D-AB23-4290EB973ADF}"/>
                </a:ext>
              </a:extLst>
            </p:cNvPr>
            <p:cNvSpPr txBox="1"/>
            <p:nvPr/>
          </p:nvSpPr>
          <p:spPr>
            <a:xfrm>
              <a:off x="6029739" y="5762929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y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F2B7287-E6E0-C044-8B48-FB7F7AA632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0005" y="740189"/>
            <a:ext cx="1128492" cy="150138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CA8534-0720-7048-8ACF-B7730FABA761}"/>
              </a:ext>
            </a:extLst>
          </p:cNvPr>
          <p:cNvCxnSpPr>
            <a:cxnSpLocks/>
          </p:cNvCxnSpPr>
          <p:nvPr/>
        </p:nvCxnSpPr>
        <p:spPr>
          <a:xfrm>
            <a:off x="3043010" y="2026139"/>
            <a:ext cx="0" cy="183466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B485F0E-DC03-CE4D-8082-9C7ACBEB5280}"/>
              </a:ext>
            </a:extLst>
          </p:cNvPr>
          <p:cNvSpPr txBox="1"/>
          <p:nvPr/>
        </p:nvSpPr>
        <p:spPr>
          <a:xfrm>
            <a:off x="2068120" y="4017746"/>
            <a:ext cx="17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¿Cómo definir b?</a:t>
            </a:r>
          </a:p>
        </p:txBody>
      </p:sp>
    </p:spTree>
    <p:extLst>
      <p:ext uri="{BB962C8B-B14F-4D97-AF65-F5344CB8AC3E}">
        <p14:creationId xmlns:p14="http://schemas.microsoft.com/office/powerpoint/2010/main" val="48855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4421872" y="4573356"/>
                <a:ext cx="4927853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1, 1]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2" y="4573356"/>
                <a:ext cx="4927853" cy="319062"/>
              </a:xfrm>
              <a:prstGeom prst="rect">
                <a:avLst/>
              </a:prstGeom>
              <a:blipFill>
                <a:blip r:embed="rId3"/>
                <a:stretch>
                  <a:fillRect b="-28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5114432" y="5457496"/>
                <a:ext cx="328731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32" y="5457496"/>
                <a:ext cx="3287310" cy="399084"/>
              </a:xfrm>
              <a:prstGeom prst="rect">
                <a:avLst/>
              </a:prstGeom>
              <a:blipFill>
                <a:blip r:embed="rId4"/>
                <a:stretch>
                  <a:fillRect l="-769" r="-769" b="-25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9608807" y="4363079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807" y="4363079"/>
                <a:ext cx="2369918" cy="617861"/>
              </a:xfrm>
              <a:prstGeom prst="rect">
                <a:avLst/>
              </a:prstGeom>
              <a:blipFill>
                <a:blip r:embed="rId5"/>
                <a:stretch>
                  <a:fillRect l="-10160" t="-228571" b="-32857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848568" y="5507982"/>
                <a:ext cx="3018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𝑣𝑒𝑙𝑜𝑐𝑖𝑑𝑎𝑑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𝑐𝑜𝑛𝑣𝑒𝑟𝑔𝑒𝑛𝑐𝑖𝑎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68" y="5507982"/>
                <a:ext cx="3018455" cy="276999"/>
              </a:xfrm>
              <a:prstGeom prst="rect">
                <a:avLst/>
              </a:prstGeom>
              <a:blipFill>
                <a:blip r:embed="rId6"/>
                <a:stretch>
                  <a:fillRect l="-1261" t="-4348" r="-1681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F90510-8562-0242-8ADC-26E4B7ABA64A}"/>
                  </a:ext>
                </a:extLst>
              </p:cNvPr>
              <p:cNvSpPr txBox="1"/>
              <p:nvPr/>
            </p:nvSpPr>
            <p:spPr>
              <a:xfrm>
                <a:off x="714377" y="1560243"/>
                <a:ext cx="269330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sz="2800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F90510-8562-0242-8ADC-26E4B7AB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7" y="1560243"/>
                <a:ext cx="2693302" cy="430887"/>
              </a:xfrm>
              <a:prstGeom prst="rect">
                <a:avLst/>
              </a:prstGeom>
              <a:blipFill>
                <a:blip r:embed="rId7"/>
                <a:stretch>
                  <a:fillRect t="-2857" b="-3142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FCEE4FBA-4733-F249-87BD-34EC0A90E9C3}"/>
              </a:ext>
            </a:extLst>
          </p:cNvPr>
          <p:cNvSpPr txBox="1"/>
          <p:nvPr/>
        </p:nvSpPr>
        <p:spPr>
          <a:xfrm>
            <a:off x="966167" y="3244334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¿Cómo definir W?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18EFF34-8836-F345-AFE4-6D66D35C6AF1}"/>
              </a:ext>
            </a:extLst>
          </p:cNvPr>
          <p:cNvCxnSpPr>
            <a:cxnSpLocks/>
          </p:cNvCxnSpPr>
          <p:nvPr/>
        </p:nvCxnSpPr>
        <p:spPr>
          <a:xfrm>
            <a:off x="1918153" y="2019706"/>
            <a:ext cx="0" cy="125320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EDA6A30-CFF6-BB42-9F12-8C37BD677446}"/>
              </a:ext>
            </a:extLst>
          </p:cNvPr>
          <p:cNvCxnSpPr/>
          <p:nvPr/>
        </p:nvCxnSpPr>
        <p:spPr>
          <a:xfrm>
            <a:off x="3914775" y="843986"/>
            <a:ext cx="0" cy="57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491EA52-3AEB-ED4C-86BD-AEC1F718A2AD}"/>
              </a:ext>
            </a:extLst>
          </p:cNvPr>
          <p:cNvGrpSpPr/>
          <p:nvPr/>
        </p:nvGrpSpPr>
        <p:grpSpPr>
          <a:xfrm>
            <a:off x="405558" y="4672010"/>
            <a:ext cx="3373332" cy="1694087"/>
            <a:chOff x="2697217" y="4986087"/>
            <a:chExt cx="3718474" cy="1867418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8FA79C8-B35A-CA4E-8CFA-3D0B3033B7C7}"/>
                </a:ext>
              </a:extLst>
            </p:cNvPr>
            <p:cNvSpPr/>
            <p:nvPr/>
          </p:nvSpPr>
          <p:spPr>
            <a:xfrm>
              <a:off x="3839919" y="5735515"/>
              <a:ext cx="310051" cy="293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33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AFDF55D-CB4E-6140-A729-3C6A56DD58E4}"/>
                </a:ext>
              </a:extLst>
            </p:cNvPr>
            <p:cNvSpPr/>
            <p:nvPr/>
          </p:nvSpPr>
          <p:spPr>
            <a:xfrm>
              <a:off x="4974664" y="5609491"/>
              <a:ext cx="504093" cy="5451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70" dirty="0"/>
                <a:t>f()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A60B75-0A9B-9C4A-83BF-A064E8A2E1A1}"/>
                </a:ext>
              </a:extLst>
            </p:cNvPr>
            <p:cNvCxnSpPr>
              <a:endCxn id="104" idx="1"/>
            </p:cNvCxnSpPr>
            <p:nvPr/>
          </p:nvCxnSpPr>
          <p:spPr>
            <a:xfrm>
              <a:off x="3083169" y="5228492"/>
              <a:ext cx="802156" cy="54994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7D99740-BCF8-DE4A-BD5B-3D82B17F4CAF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>
              <a:off x="3083169" y="5882053"/>
              <a:ext cx="7567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CEBC369-C0E4-7942-8DCB-67BD8A9517DB}"/>
                </a:ext>
              </a:extLst>
            </p:cNvPr>
            <p:cNvCxnSpPr>
              <a:cxnSpLocks/>
              <a:endCxn id="104" idx="3"/>
            </p:cNvCxnSpPr>
            <p:nvPr/>
          </p:nvCxnSpPr>
          <p:spPr>
            <a:xfrm flipV="1">
              <a:off x="3083169" y="5985670"/>
              <a:ext cx="802156" cy="46202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89B9823-7DF4-F24C-ABF9-116FD8E793B1}"/>
                </a:ext>
              </a:extLst>
            </p:cNvPr>
            <p:cNvSpPr txBox="1"/>
            <p:nvPr/>
          </p:nvSpPr>
          <p:spPr>
            <a:xfrm>
              <a:off x="2697217" y="4986087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x1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6A3B316-963C-3B40-9D04-B293ABFB240E}"/>
                </a:ext>
              </a:extLst>
            </p:cNvPr>
            <p:cNvSpPr txBox="1"/>
            <p:nvPr/>
          </p:nvSpPr>
          <p:spPr>
            <a:xfrm>
              <a:off x="2697217" y="5708671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x2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707998A-CF34-314E-9E2E-5FA44E462D49}"/>
                </a:ext>
              </a:extLst>
            </p:cNvPr>
            <p:cNvSpPr txBox="1"/>
            <p:nvPr/>
          </p:nvSpPr>
          <p:spPr>
            <a:xfrm>
              <a:off x="2697217" y="6412808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 err="1"/>
                <a:t>xn</a:t>
              </a:r>
              <a:endParaRPr lang="es-ES_tradnl" sz="1089" dirty="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8352CCE-3648-3D4B-8EA1-AB9B9CFA4E76}"/>
                </a:ext>
              </a:extLst>
            </p:cNvPr>
            <p:cNvCxnSpPr>
              <a:cxnSpLocks/>
              <a:endCxn id="104" idx="4"/>
            </p:cNvCxnSpPr>
            <p:nvPr/>
          </p:nvCxnSpPr>
          <p:spPr>
            <a:xfrm flipV="1">
              <a:off x="3994945" y="6028590"/>
              <a:ext cx="0" cy="5227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88AAF-6502-954D-8123-DDE6932AD43D}"/>
                </a:ext>
              </a:extLst>
            </p:cNvPr>
            <p:cNvSpPr txBox="1"/>
            <p:nvPr/>
          </p:nvSpPr>
          <p:spPr>
            <a:xfrm>
              <a:off x="3885325" y="6566966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b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8D6C260-F962-2E4A-A4D3-1B6491EB7A3E}"/>
                </a:ext>
              </a:extLst>
            </p:cNvPr>
            <p:cNvSpPr txBox="1"/>
            <p:nvPr/>
          </p:nvSpPr>
          <p:spPr>
            <a:xfrm>
              <a:off x="3169295" y="5112781"/>
              <a:ext cx="482968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w1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CB1B06B-1AE1-104C-9A56-C47781EA7460}"/>
                </a:ext>
              </a:extLst>
            </p:cNvPr>
            <p:cNvSpPr txBox="1"/>
            <p:nvPr/>
          </p:nvSpPr>
          <p:spPr>
            <a:xfrm>
              <a:off x="3169295" y="5597015"/>
              <a:ext cx="515599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w2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2626FEE-8D1D-A641-B6A2-6FE8C42DCCF9}"/>
                </a:ext>
              </a:extLst>
            </p:cNvPr>
            <p:cNvSpPr txBox="1"/>
            <p:nvPr/>
          </p:nvSpPr>
          <p:spPr>
            <a:xfrm>
              <a:off x="3169295" y="6016115"/>
              <a:ext cx="561001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 err="1"/>
                <a:t>wn</a:t>
              </a:r>
              <a:endParaRPr lang="es-ES_tradnl" sz="1089" dirty="0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6A516BD-B7F1-0640-8B84-12420B08C62A}"/>
                </a:ext>
              </a:extLst>
            </p:cNvPr>
            <p:cNvCxnSpPr>
              <a:cxnSpLocks/>
              <a:stCxn id="104" idx="6"/>
              <a:endCxn id="105" idx="1"/>
            </p:cNvCxnSpPr>
            <p:nvPr/>
          </p:nvCxnSpPr>
          <p:spPr>
            <a:xfrm>
              <a:off x="4149970" y="5882053"/>
              <a:ext cx="82469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8342013-8F50-FE4B-9B8F-0F930F6A6CBB}"/>
                </a:ext>
              </a:extLst>
            </p:cNvPr>
            <p:cNvCxnSpPr>
              <a:cxnSpLocks/>
            </p:cNvCxnSpPr>
            <p:nvPr/>
          </p:nvCxnSpPr>
          <p:spPr>
            <a:xfrm>
              <a:off x="5478757" y="5901429"/>
              <a:ext cx="5469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0D23A22-7ED3-2D47-BF11-8374EAB70726}"/>
                </a:ext>
              </a:extLst>
            </p:cNvPr>
            <p:cNvSpPr txBox="1"/>
            <p:nvPr/>
          </p:nvSpPr>
          <p:spPr>
            <a:xfrm>
              <a:off x="6029739" y="5762929"/>
              <a:ext cx="385952" cy="28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089" dirty="0"/>
                <a:t>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F2D8DE-AC4C-184C-A7E1-F5F5B56DFB9C}"/>
                  </a:ext>
                </a:extLst>
              </p:cNvPr>
              <p:cNvSpPr txBox="1"/>
              <p:nvPr/>
            </p:nvSpPr>
            <p:spPr>
              <a:xfrm>
                <a:off x="7783299" y="1046863"/>
                <a:ext cx="3171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0,  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2, …]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F2D8DE-AC4C-184C-A7E1-F5F5B56D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299" y="1046863"/>
                <a:ext cx="3171253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6148B68-6F71-7D43-85D7-F668BB6F0164}"/>
                  </a:ext>
                </a:extLst>
              </p:cNvPr>
              <p:cNvSpPr txBox="1"/>
              <p:nvPr/>
            </p:nvSpPr>
            <p:spPr>
              <a:xfrm>
                <a:off x="4591143" y="1046864"/>
                <a:ext cx="2914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2,…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6148B68-6F71-7D43-85D7-F668BB6F0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143" y="1046864"/>
                <a:ext cx="2914709" cy="276999"/>
              </a:xfrm>
              <a:prstGeom prst="rect">
                <a:avLst/>
              </a:prstGeom>
              <a:blipFill>
                <a:blip r:embed="rId9"/>
                <a:stretch>
                  <a:fillRect l="-435" b="-434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D1A52DD-0FE4-0545-A97E-281455FE6974}"/>
              </a:ext>
            </a:extLst>
          </p:cNvPr>
          <p:cNvCxnSpPr>
            <a:cxnSpLocks/>
          </p:cNvCxnSpPr>
          <p:nvPr/>
        </p:nvCxnSpPr>
        <p:spPr>
          <a:xfrm>
            <a:off x="3043010" y="2026139"/>
            <a:ext cx="0" cy="183466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2BAEF0E-0CEB-7944-9E20-BF60D20CE98D}"/>
              </a:ext>
            </a:extLst>
          </p:cNvPr>
          <p:cNvSpPr txBox="1"/>
          <p:nvPr/>
        </p:nvSpPr>
        <p:spPr>
          <a:xfrm>
            <a:off x="2068120" y="4017746"/>
            <a:ext cx="17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¿Cómo definir b?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0882FA8-A287-3947-8C6D-FF3E5F0CA088}"/>
                  </a:ext>
                </a:extLst>
              </p:cNvPr>
              <p:cNvSpPr/>
              <p:nvPr/>
            </p:nvSpPr>
            <p:spPr>
              <a:xfrm>
                <a:off x="4383069" y="1656810"/>
                <a:ext cx="5043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2+ …+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0882FA8-A287-3947-8C6D-FF3E5F0CA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069" y="1656810"/>
                <a:ext cx="5043497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4FD1F7C5-573E-AE4A-B561-E7007B32A597}"/>
                  </a:ext>
                </a:extLst>
              </p:cNvPr>
              <p:cNvSpPr/>
              <p:nvPr/>
            </p:nvSpPr>
            <p:spPr>
              <a:xfrm>
                <a:off x="4439708" y="2144994"/>
                <a:ext cx="52597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2,…,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2,…, 1]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4FD1F7C5-573E-AE4A-B561-E7007B32A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708" y="2144994"/>
                <a:ext cx="5259773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3EDAF5B-DC24-DD4B-BB65-2B8D22552A1A}"/>
                  </a:ext>
                </a:extLst>
              </p:cNvPr>
              <p:cNvSpPr/>
              <p:nvPr/>
            </p:nvSpPr>
            <p:spPr>
              <a:xfrm>
                <a:off x="4421872" y="2970657"/>
                <a:ext cx="2837700" cy="397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2,…,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3EDAF5B-DC24-DD4B-BB65-2B8D22552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72" y="2970657"/>
                <a:ext cx="2837700" cy="397288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8F41DCB-3288-4342-8119-63C75F83F18A}"/>
                  </a:ext>
                </a:extLst>
              </p:cNvPr>
              <p:cNvSpPr/>
              <p:nvPr/>
            </p:nvSpPr>
            <p:spPr>
              <a:xfrm>
                <a:off x="7505852" y="2928376"/>
                <a:ext cx="2621039" cy="397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2,…, 1]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8F41DCB-3288-4342-8119-63C75F83F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52" y="2928376"/>
                <a:ext cx="2621039" cy="397288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125379-486D-2445-802B-3A52D15332C8}"/>
                  </a:ext>
                </a:extLst>
              </p:cNvPr>
              <p:cNvSpPr txBox="1"/>
              <p:nvPr/>
            </p:nvSpPr>
            <p:spPr>
              <a:xfrm>
                <a:off x="11364261" y="1046862"/>
                <a:ext cx="614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125379-486D-2445-802B-3A52D1533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61" y="1046862"/>
                <a:ext cx="614464" cy="276999"/>
              </a:xfrm>
              <a:prstGeom prst="rect">
                <a:avLst/>
              </a:prstGeom>
              <a:blipFill>
                <a:blip r:embed="rId14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</a:t>
              </a: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8002081" y="1641655"/>
                <a:ext cx="4044776" cy="5532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1, 1]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081" y="1641655"/>
                <a:ext cx="4044776" cy="553293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blipFill>
                <a:blip r:embed="rId4"/>
                <a:stretch>
                  <a:fillRect l="-380" r="-38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Shape 3">
            <a:extLst>
              <a:ext uri="{FF2B5EF4-FFF2-40B4-BE49-F238E27FC236}">
                <a16:creationId xmlns:a16="http://schemas.microsoft.com/office/drawing/2014/main" id="{62D26127-1DE3-3343-9373-6945A45C7718}"/>
              </a:ext>
            </a:extLst>
          </p:cNvPr>
          <p:cNvSpPr txBox="1"/>
          <p:nvPr/>
        </p:nvSpPr>
        <p:spPr>
          <a:xfrm>
            <a:off x="3464994" y="793914"/>
            <a:ext cx="553964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ES_tradnl" sz="2400" spc="-1" dirty="0"/>
              <a:t>Aprendizaje Supervisado en el</a:t>
            </a:r>
            <a:r>
              <a:rPr lang="es-ES_tradnl" sz="2400" b="0" strike="noStrike" spc="-1" dirty="0"/>
              <a:t> </a:t>
            </a:r>
            <a:r>
              <a:rPr lang="es-ES_tradnl" sz="2400" b="0" strike="noStrike" spc="-1" dirty="0" err="1"/>
              <a:t>Perceptrón</a:t>
            </a:r>
            <a:r>
              <a:rPr lang="es-ES_tradnl" sz="2400" b="0" strike="noStrike" spc="-1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blipFill>
                <a:blip r:embed="rId5"/>
                <a:stretch>
                  <a:fillRect l="-10160" t="-222000" b="-322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3188F399-518A-4E4E-81D9-97FACF31A8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3" y="1036760"/>
            <a:ext cx="2855486" cy="27031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E17FE-1FF0-D641-89F6-3DF4F7FC8416}"/>
              </a:ext>
            </a:extLst>
          </p:cNvPr>
          <p:cNvCxnSpPr/>
          <p:nvPr/>
        </p:nvCxnSpPr>
        <p:spPr>
          <a:xfrm>
            <a:off x="580571" y="4586514"/>
            <a:ext cx="2336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4EF4F-34DC-0A45-AB54-0766BF69A3ED}"/>
              </a:ext>
            </a:extLst>
          </p:cNvPr>
          <p:cNvCxnSpPr>
            <a:cxnSpLocks/>
          </p:cNvCxnSpPr>
          <p:nvPr/>
        </p:nvCxnSpPr>
        <p:spPr>
          <a:xfrm flipH="1" flipV="1">
            <a:off x="2159994" y="4125626"/>
            <a:ext cx="21015" cy="2467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7AB108-C5E5-4A42-BB42-140FFA4BFBB2}"/>
              </a:ext>
            </a:extLst>
          </p:cNvPr>
          <p:cNvSpPr txBox="1"/>
          <p:nvPr/>
        </p:nvSpPr>
        <p:spPr>
          <a:xfrm>
            <a:off x="788217" y="417140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96D88-323E-6E4D-A208-589C3D9C168A}"/>
              </a:ext>
            </a:extLst>
          </p:cNvPr>
          <p:cNvSpPr txBox="1"/>
          <p:nvPr/>
        </p:nvSpPr>
        <p:spPr>
          <a:xfrm>
            <a:off x="1535702" y="41641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77DCDF-8FBC-DC48-A8BE-ECB0C55A7950}"/>
              </a:ext>
            </a:extLst>
          </p:cNvPr>
          <p:cNvSpPr txBox="1"/>
          <p:nvPr/>
        </p:nvSpPr>
        <p:spPr>
          <a:xfrm>
            <a:off x="737812" y="521476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ABD40D-4A83-AE40-A166-25000FD8491F}"/>
              </a:ext>
            </a:extLst>
          </p:cNvPr>
          <p:cNvSpPr txBox="1"/>
          <p:nvPr/>
        </p:nvSpPr>
        <p:spPr>
          <a:xfrm>
            <a:off x="2367640" y="41106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AD409-F3BE-5C46-8978-6CC040AD5BE3}"/>
              </a:ext>
            </a:extLst>
          </p:cNvPr>
          <p:cNvSpPr txBox="1"/>
          <p:nvPr/>
        </p:nvSpPr>
        <p:spPr>
          <a:xfrm>
            <a:off x="73781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FD5-E31D-CD4A-8CF7-C0C6885E547B}"/>
              </a:ext>
            </a:extLst>
          </p:cNvPr>
          <p:cNvSpPr txBox="1"/>
          <p:nvPr/>
        </p:nvSpPr>
        <p:spPr>
          <a:xfrm>
            <a:off x="73781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CEA2AA-B3DD-1945-B573-A7AD57D062E8}"/>
              </a:ext>
            </a:extLst>
          </p:cNvPr>
          <p:cNvSpPr txBox="1"/>
          <p:nvPr/>
        </p:nvSpPr>
        <p:spPr>
          <a:xfrm>
            <a:off x="73781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BB3338-E343-C54A-BCE2-01ADAC6BC145}"/>
              </a:ext>
            </a:extLst>
          </p:cNvPr>
          <p:cNvSpPr txBox="1"/>
          <p:nvPr/>
        </p:nvSpPr>
        <p:spPr>
          <a:xfrm>
            <a:off x="153570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66352-4DE4-EC4D-9701-CBFB060770FC}"/>
              </a:ext>
            </a:extLst>
          </p:cNvPr>
          <p:cNvSpPr txBox="1"/>
          <p:nvPr/>
        </p:nvSpPr>
        <p:spPr>
          <a:xfrm>
            <a:off x="153570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712F3-1FDC-A941-A326-45F3AE90E7FF}"/>
              </a:ext>
            </a:extLst>
          </p:cNvPr>
          <p:cNvSpPr txBox="1"/>
          <p:nvPr/>
        </p:nvSpPr>
        <p:spPr>
          <a:xfrm>
            <a:off x="1535702" y="5641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6E2450-15E1-DE4E-924C-6BBE451A084C}"/>
              </a:ext>
            </a:extLst>
          </p:cNvPr>
          <p:cNvSpPr txBox="1"/>
          <p:nvPr/>
        </p:nvSpPr>
        <p:spPr>
          <a:xfrm>
            <a:off x="153570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A27C8-E791-1541-8AF4-6F71F0B3818D}"/>
              </a:ext>
            </a:extLst>
          </p:cNvPr>
          <p:cNvSpPr txBox="1"/>
          <p:nvPr/>
        </p:nvSpPr>
        <p:spPr>
          <a:xfrm>
            <a:off x="236392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B04CB-8224-AE49-B0BE-6C4B0F4FE219}"/>
              </a:ext>
            </a:extLst>
          </p:cNvPr>
          <p:cNvSpPr txBox="1"/>
          <p:nvPr/>
        </p:nvSpPr>
        <p:spPr>
          <a:xfrm>
            <a:off x="236392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A98C1-16F3-A44A-BAA9-86909F93BEE4}"/>
              </a:ext>
            </a:extLst>
          </p:cNvPr>
          <p:cNvSpPr txBox="1"/>
          <p:nvPr/>
        </p:nvSpPr>
        <p:spPr>
          <a:xfrm>
            <a:off x="236392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808C50-671E-5543-A99B-B278200B919A}"/>
              </a:ext>
            </a:extLst>
          </p:cNvPr>
          <p:cNvSpPr txBox="1"/>
          <p:nvPr/>
        </p:nvSpPr>
        <p:spPr>
          <a:xfrm>
            <a:off x="236392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C5219B-D586-3A42-AFE5-3BA758041050}"/>
              </a:ext>
            </a:extLst>
          </p:cNvPr>
          <p:cNvCxnSpPr>
            <a:cxnSpLocks/>
          </p:cNvCxnSpPr>
          <p:nvPr/>
        </p:nvCxnSpPr>
        <p:spPr>
          <a:xfrm flipV="1">
            <a:off x="1746657" y="846740"/>
            <a:ext cx="0" cy="3058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F6F2A-5A41-B34C-B947-0B1811CFA995}"/>
              </a:ext>
            </a:extLst>
          </p:cNvPr>
          <p:cNvCxnSpPr>
            <a:cxnSpLocks/>
          </p:cNvCxnSpPr>
          <p:nvPr/>
        </p:nvCxnSpPr>
        <p:spPr>
          <a:xfrm>
            <a:off x="327716" y="2352033"/>
            <a:ext cx="2937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FADC25E-A2CC-564B-BFCC-B923BA7EDA8D}"/>
              </a:ext>
            </a:extLst>
          </p:cNvPr>
          <p:cNvSpPr txBox="1"/>
          <p:nvPr/>
        </p:nvSpPr>
        <p:spPr>
          <a:xfrm>
            <a:off x="2999752" y="20189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6250B-2ADB-8D4C-9474-D0E8701312DA}"/>
              </a:ext>
            </a:extLst>
          </p:cNvPr>
          <p:cNvSpPr txBox="1"/>
          <p:nvPr/>
        </p:nvSpPr>
        <p:spPr>
          <a:xfrm>
            <a:off x="1721811" y="7301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67E02-67E7-D24F-9506-1058EBB8D715}"/>
              </a:ext>
            </a:extLst>
          </p:cNvPr>
          <p:cNvCxnSpPr>
            <a:cxnSpLocks/>
          </p:cNvCxnSpPr>
          <p:nvPr/>
        </p:nvCxnSpPr>
        <p:spPr>
          <a:xfrm flipV="1">
            <a:off x="8408394" y="1364084"/>
            <a:ext cx="1" cy="5228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/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1,1]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blipFill>
                <a:blip r:embed="rId7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/>
              <p:nvPr/>
            </p:nvSpPr>
            <p:spPr>
              <a:xfrm>
                <a:off x="3878410" y="3503249"/>
                <a:ext cx="3268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0.94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10" y="3503249"/>
                <a:ext cx="3268389" cy="276999"/>
              </a:xfrm>
              <a:prstGeom prst="rect">
                <a:avLst/>
              </a:prstGeom>
              <a:blipFill>
                <a:blip r:embed="rId8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/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79A6449-F838-1A49-8C60-9D07674DB938}"/>
              </a:ext>
            </a:extLst>
          </p:cNvPr>
          <p:cNvSpPr txBox="1"/>
          <p:nvPr/>
        </p:nvSpPr>
        <p:spPr>
          <a:xfrm>
            <a:off x="3990458" y="3156972"/>
            <a:ext cx="12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Estimación: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0969FB-8943-6244-9843-506130BA7FD6}"/>
              </a:ext>
            </a:extLst>
          </p:cNvPr>
          <p:cNvSpPr txBox="1"/>
          <p:nvPr/>
        </p:nvSpPr>
        <p:spPr>
          <a:xfrm>
            <a:off x="3990458" y="3907629"/>
            <a:ext cx="7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Error: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/>
              <p:nvPr/>
            </p:nvSpPr>
            <p:spPr>
              <a:xfrm>
                <a:off x="4051254" y="4246470"/>
                <a:ext cx="1926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4" y="4246470"/>
                <a:ext cx="1926553" cy="276999"/>
              </a:xfrm>
              <a:prstGeom prst="rect">
                <a:avLst/>
              </a:prstGeom>
              <a:blipFill>
                <a:blip r:embed="rId10"/>
                <a:stretch>
                  <a:fillRect l="-1307" t="-4348" r="-1961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blipFill>
                <a:blip r:embed="rId11"/>
                <a:stretch>
                  <a:fillRect l="-8065" r="-6452" b="-2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26C2C229-6312-F44E-A3C9-66757A458E77}"/>
              </a:ext>
            </a:extLst>
          </p:cNvPr>
          <p:cNvSpPr txBox="1"/>
          <p:nvPr/>
        </p:nvSpPr>
        <p:spPr>
          <a:xfrm>
            <a:off x="3969277" y="209141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Muestra: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6D95CE-017D-DA41-A366-D619B5152263}"/>
                  </a:ext>
                </a:extLst>
              </p:cNvPr>
              <p:cNvSpPr txBox="1"/>
              <p:nvPr/>
            </p:nvSpPr>
            <p:spPr>
              <a:xfrm>
                <a:off x="4115440" y="1681031"/>
                <a:ext cx="3724733" cy="27699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.06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.48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6D95CE-017D-DA41-A366-D619B515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0" y="1681031"/>
                <a:ext cx="3724733" cy="276999"/>
              </a:xfrm>
              <a:prstGeom prst="rect">
                <a:avLst/>
              </a:prstGeom>
              <a:blipFill>
                <a:blip r:embed="rId12"/>
                <a:stretch>
                  <a:fillRect l="-339" b="-2916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7EA22A6-E86C-3249-B700-106B2D318BA4}"/>
                  </a:ext>
                </a:extLst>
              </p:cNvPr>
              <p:cNvSpPr txBox="1"/>
              <p:nvPr/>
            </p:nvSpPr>
            <p:spPr>
              <a:xfrm>
                <a:off x="4033571" y="5373428"/>
                <a:ext cx="2279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7EA22A6-E86C-3249-B700-106B2D31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1" y="5373428"/>
                <a:ext cx="2279855" cy="276999"/>
              </a:xfrm>
              <a:prstGeom prst="rect">
                <a:avLst/>
              </a:prstGeom>
              <a:blipFill>
                <a:blip r:embed="rId13"/>
                <a:stretch>
                  <a:fillRect l="-2222" t="-21739" r="-556" b="-4782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33CC281-62A2-F249-AAE1-D95083F089BB}"/>
                  </a:ext>
                </a:extLst>
              </p:cNvPr>
              <p:cNvSpPr txBox="1"/>
              <p:nvPr/>
            </p:nvSpPr>
            <p:spPr>
              <a:xfrm>
                <a:off x="4033596" y="5698922"/>
                <a:ext cx="2266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0.06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0.48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  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33CC281-62A2-F249-AAE1-D95083F0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96" y="5698922"/>
                <a:ext cx="2266261" cy="276999"/>
              </a:xfrm>
              <a:prstGeom prst="rect">
                <a:avLst/>
              </a:prstGeom>
              <a:blipFill>
                <a:blip r:embed="rId14"/>
                <a:stretch>
                  <a:fillRect l="-2235" t="-21739" b="-4347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48145AD4-09AB-4A46-AE39-CA97C28A413A}"/>
              </a:ext>
            </a:extLst>
          </p:cNvPr>
          <p:cNvSpPr txBox="1"/>
          <p:nvPr/>
        </p:nvSpPr>
        <p:spPr>
          <a:xfrm>
            <a:off x="3945877" y="5035580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Aprendizaje (adaptación):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EE16CD-C4CF-C747-AC8E-1139E980A93E}"/>
              </a:ext>
            </a:extLst>
          </p:cNvPr>
          <p:cNvSpPr txBox="1"/>
          <p:nvPr/>
        </p:nvSpPr>
        <p:spPr>
          <a:xfrm>
            <a:off x="3992790" y="1300020"/>
            <a:ext cx="236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Estado inicial aleatorio:</a:t>
            </a:r>
          </a:p>
        </p:txBody>
      </p:sp>
    </p:spTree>
    <p:extLst>
      <p:ext uri="{BB962C8B-B14F-4D97-AF65-F5344CB8AC3E}">
        <p14:creationId xmlns:p14="http://schemas.microsoft.com/office/powerpoint/2010/main" val="137779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 </a:t>
              </a:r>
              <a:r>
                <a:rPr lang="es-ES" sz="1633" dirty="0" err="1">
                  <a:solidFill>
                    <a:schemeClr val="bg1"/>
                  </a:solidFill>
                </a:rPr>
                <a:t>Perceptrón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blipFill>
                <a:blip r:embed="rId3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blipFill>
                <a:blip r:embed="rId4"/>
                <a:stretch>
                  <a:fillRect l="-380" r="-38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Shape 3">
            <a:extLst>
              <a:ext uri="{FF2B5EF4-FFF2-40B4-BE49-F238E27FC236}">
                <a16:creationId xmlns:a16="http://schemas.microsoft.com/office/drawing/2014/main" id="{62D26127-1DE3-3343-9373-6945A45C7718}"/>
              </a:ext>
            </a:extLst>
          </p:cNvPr>
          <p:cNvSpPr txBox="1"/>
          <p:nvPr/>
        </p:nvSpPr>
        <p:spPr>
          <a:xfrm>
            <a:off x="3464994" y="793914"/>
            <a:ext cx="553964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ES_tradnl" sz="2400" spc="-1" dirty="0"/>
              <a:t>Aprendizaje Supervisado en el</a:t>
            </a:r>
            <a:r>
              <a:rPr lang="es-ES_tradnl" sz="2400" b="0" strike="noStrike" spc="-1" dirty="0"/>
              <a:t> </a:t>
            </a:r>
            <a:r>
              <a:rPr lang="es-ES_tradnl" sz="2400" b="0" strike="noStrike" spc="-1" dirty="0" err="1"/>
              <a:t>Perceptrón</a:t>
            </a:r>
            <a:r>
              <a:rPr lang="es-ES_tradnl" sz="2400" b="0" strike="noStrike" spc="-1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blipFill>
                <a:blip r:embed="rId5"/>
                <a:stretch>
                  <a:fillRect l="-10160" t="-222000" b="-322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3188F399-518A-4E4E-81D9-97FACF31A8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3" y="1036760"/>
            <a:ext cx="2855486" cy="27031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E17FE-1FF0-D641-89F6-3DF4F7FC8416}"/>
              </a:ext>
            </a:extLst>
          </p:cNvPr>
          <p:cNvCxnSpPr/>
          <p:nvPr/>
        </p:nvCxnSpPr>
        <p:spPr>
          <a:xfrm>
            <a:off x="580571" y="4586514"/>
            <a:ext cx="2336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4EF4F-34DC-0A45-AB54-0766BF69A3ED}"/>
              </a:ext>
            </a:extLst>
          </p:cNvPr>
          <p:cNvCxnSpPr>
            <a:cxnSpLocks/>
          </p:cNvCxnSpPr>
          <p:nvPr/>
        </p:nvCxnSpPr>
        <p:spPr>
          <a:xfrm flipH="1" flipV="1">
            <a:off x="2159994" y="4125626"/>
            <a:ext cx="21015" cy="2467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7AB108-C5E5-4A42-BB42-140FFA4BFBB2}"/>
              </a:ext>
            </a:extLst>
          </p:cNvPr>
          <p:cNvSpPr txBox="1"/>
          <p:nvPr/>
        </p:nvSpPr>
        <p:spPr>
          <a:xfrm>
            <a:off x="788217" y="417140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96D88-323E-6E4D-A208-589C3D9C168A}"/>
              </a:ext>
            </a:extLst>
          </p:cNvPr>
          <p:cNvSpPr txBox="1"/>
          <p:nvPr/>
        </p:nvSpPr>
        <p:spPr>
          <a:xfrm>
            <a:off x="1535702" y="41641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77DCDF-8FBC-DC48-A8BE-ECB0C55A7950}"/>
              </a:ext>
            </a:extLst>
          </p:cNvPr>
          <p:cNvSpPr txBox="1"/>
          <p:nvPr/>
        </p:nvSpPr>
        <p:spPr>
          <a:xfrm>
            <a:off x="737812" y="521476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ABD40D-4A83-AE40-A166-25000FD8491F}"/>
              </a:ext>
            </a:extLst>
          </p:cNvPr>
          <p:cNvSpPr txBox="1"/>
          <p:nvPr/>
        </p:nvSpPr>
        <p:spPr>
          <a:xfrm>
            <a:off x="2367640" y="41106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AD409-F3BE-5C46-8978-6CC040AD5BE3}"/>
              </a:ext>
            </a:extLst>
          </p:cNvPr>
          <p:cNvSpPr txBox="1"/>
          <p:nvPr/>
        </p:nvSpPr>
        <p:spPr>
          <a:xfrm>
            <a:off x="73781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FD5-E31D-CD4A-8CF7-C0C6885E547B}"/>
              </a:ext>
            </a:extLst>
          </p:cNvPr>
          <p:cNvSpPr txBox="1"/>
          <p:nvPr/>
        </p:nvSpPr>
        <p:spPr>
          <a:xfrm>
            <a:off x="73781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CEA2AA-B3DD-1945-B573-A7AD57D062E8}"/>
              </a:ext>
            </a:extLst>
          </p:cNvPr>
          <p:cNvSpPr txBox="1"/>
          <p:nvPr/>
        </p:nvSpPr>
        <p:spPr>
          <a:xfrm>
            <a:off x="73781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BB3338-E343-C54A-BCE2-01ADAC6BC145}"/>
              </a:ext>
            </a:extLst>
          </p:cNvPr>
          <p:cNvSpPr txBox="1"/>
          <p:nvPr/>
        </p:nvSpPr>
        <p:spPr>
          <a:xfrm>
            <a:off x="153570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66352-4DE4-EC4D-9701-CBFB060770FC}"/>
              </a:ext>
            </a:extLst>
          </p:cNvPr>
          <p:cNvSpPr txBox="1"/>
          <p:nvPr/>
        </p:nvSpPr>
        <p:spPr>
          <a:xfrm>
            <a:off x="153570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712F3-1FDC-A941-A326-45F3AE90E7FF}"/>
              </a:ext>
            </a:extLst>
          </p:cNvPr>
          <p:cNvSpPr txBox="1"/>
          <p:nvPr/>
        </p:nvSpPr>
        <p:spPr>
          <a:xfrm>
            <a:off x="1535702" y="5641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6E2450-15E1-DE4E-924C-6BBE451A084C}"/>
              </a:ext>
            </a:extLst>
          </p:cNvPr>
          <p:cNvSpPr txBox="1"/>
          <p:nvPr/>
        </p:nvSpPr>
        <p:spPr>
          <a:xfrm>
            <a:off x="153570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A27C8-E791-1541-8AF4-6F71F0B3818D}"/>
              </a:ext>
            </a:extLst>
          </p:cNvPr>
          <p:cNvSpPr txBox="1"/>
          <p:nvPr/>
        </p:nvSpPr>
        <p:spPr>
          <a:xfrm>
            <a:off x="236392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B04CB-8224-AE49-B0BE-6C4B0F4FE219}"/>
              </a:ext>
            </a:extLst>
          </p:cNvPr>
          <p:cNvSpPr txBox="1"/>
          <p:nvPr/>
        </p:nvSpPr>
        <p:spPr>
          <a:xfrm>
            <a:off x="236392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A98C1-16F3-A44A-BAA9-86909F93BEE4}"/>
              </a:ext>
            </a:extLst>
          </p:cNvPr>
          <p:cNvSpPr txBox="1"/>
          <p:nvPr/>
        </p:nvSpPr>
        <p:spPr>
          <a:xfrm>
            <a:off x="236392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808C50-671E-5543-A99B-B278200B919A}"/>
              </a:ext>
            </a:extLst>
          </p:cNvPr>
          <p:cNvSpPr txBox="1"/>
          <p:nvPr/>
        </p:nvSpPr>
        <p:spPr>
          <a:xfrm>
            <a:off x="236392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C5219B-D586-3A42-AFE5-3BA758041050}"/>
              </a:ext>
            </a:extLst>
          </p:cNvPr>
          <p:cNvCxnSpPr>
            <a:cxnSpLocks/>
          </p:cNvCxnSpPr>
          <p:nvPr/>
        </p:nvCxnSpPr>
        <p:spPr>
          <a:xfrm flipV="1">
            <a:off x="1746657" y="846740"/>
            <a:ext cx="0" cy="3058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F6F2A-5A41-B34C-B947-0B1811CFA995}"/>
              </a:ext>
            </a:extLst>
          </p:cNvPr>
          <p:cNvCxnSpPr>
            <a:cxnSpLocks/>
          </p:cNvCxnSpPr>
          <p:nvPr/>
        </p:nvCxnSpPr>
        <p:spPr>
          <a:xfrm>
            <a:off x="327716" y="2352033"/>
            <a:ext cx="2937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FADC25E-A2CC-564B-BFCC-B923BA7EDA8D}"/>
              </a:ext>
            </a:extLst>
          </p:cNvPr>
          <p:cNvSpPr txBox="1"/>
          <p:nvPr/>
        </p:nvSpPr>
        <p:spPr>
          <a:xfrm>
            <a:off x="2999752" y="20189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6250B-2ADB-8D4C-9474-D0E8701312DA}"/>
              </a:ext>
            </a:extLst>
          </p:cNvPr>
          <p:cNvSpPr txBox="1"/>
          <p:nvPr/>
        </p:nvSpPr>
        <p:spPr>
          <a:xfrm>
            <a:off x="1721811" y="7301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67E02-67E7-D24F-9506-1058EBB8D715}"/>
              </a:ext>
            </a:extLst>
          </p:cNvPr>
          <p:cNvCxnSpPr>
            <a:cxnSpLocks/>
          </p:cNvCxnSpPr>
          <p:nvPr/>
        </p:nvCxnSpPr>
        <p:spPr>
          <a:xfrm flipV="1">
            <a:off x="8408394" y="1364084"/>
            <a:ext cx="1" cy="5228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CA4BE62-9EB9-1E42-8835-026DB8907906}"/>
                  </a:ext>
                </a:extLst>
              </p:cNvPr>
              <p:cNvSpPr txBox="1"/>
              <p:nvPr/>
            </p:nvSpPr>
            <p:spPr>
              <a:xfrm>
                <a:off x="4115440" y="1681031"/>
                <a:ext cx="3724733" cy="27699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.06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.48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CA4BE62-9EB9-1E42-8835-026DB8907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0" y="1681031"/>
                <a:ext cx="3724733" cy="276999"/>
              </a:xfrm>
              <a:prstGeom prst="rect">
                <a:avLst/>
              </a:prstGeom>
              <a:blipFill>
                <a:blip r:embed="rId7"/>
                <a:stretch>
                  <a:fillRect l="-339" b="-2916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/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1,1]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blipFill>
                <a:blip r:embed="rId8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/>
              <p:nvPr/>
            </p:nvSpPr>
            <p:spPr>
              <a:xfrm>
                <a:off x="3878410" y="3503249"/>
                <a:ext cx="3268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0.94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10" y="3503249"/>
                <a:ext cx="3268389" cy="276999"/>
              </a:xfrm>
              <a:prstGeom prst="rect">
                <a:avLst/>
              </a:prstGeom>
              <a:blipFill>
                <a:blip r:embed="rId9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/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79A6449-F838-1A49-8C60-9D07674DB938}"/>
              </a:ext>
            </a:extLst>
          </p:cNvPr>
          <p:cNvSpPr txBox="1"/>
          <p:nvPr/>
        </p:nvSpPr>
        <p:spPr>
          <a:xfrm>
            <a:off x="3990458" y="3156972"/>
            <a:ext cx="12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Estimación: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0969FB-8943-6244-9843-506130BA7FD6}"/>
              </a:ext>
            </a:extLst>
          </p:cNvPr>
          <p:cNvSpPr txBox="1"/>
          <p:nvPr/>
        </p:nvSpPr>
        <p:spPr>
          <a:xfrm>
            <a:off x="3990458" y="3907629"/>
            <a:ext cx="7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Error: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/>
              <p:nvPr/>
            </p:nvSpPr>
            <p:spPr>
              <a:xfrm>
                <a:off x="4051254" y="4246470"/>
                <a:ext cx="1926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4" y="4246470"/>
                <a:ext cx="1926553" cy="276999"/>
              </a:xfrm>
              <a:prstGeom prst="rect">
                <a:avLst/>
              </a:prstGeom>
              <a:blipFill>
                <a:blip r:embed="rId11"/>
                <a:stretch>
                  <a:fillRect l="-1307" t="-4348" r="-1961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blipFill>
                <a:blip r:embed="rId12"/>
                <a:stretch>
                  <a:fillRect l="-8065" r="-6452" b="-2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743CF06-E34E-7741-97B4-935A373507EF}"/>
                  </a:ext>
                </a:extLst>
              </p:cNvPr>
              <p:cNvSpPr txBox="1"/>
              <p:nvPr/>
            </p:nvSpPr>
            <p:spPr>
              <a:xfrm>
                <a:off x="4033571" y="5373428"/>
                <a:ext cx="2279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743CF06-E34E-7741-97B4-935A37350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1" y="5373428"/>
                <a:ext cx="2279855" cy="276999"/>
              </a:xfrm>
              <a:prstGeom prst="rect">
                <a:avLst/>
              </a:prstGeom>
              <a:blipFill>
                <a:blip r:embed="rId13"/>
                <a:stretch>
                  <a:fillRect l="-2222" t="-21739" r="-556" b="-4782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/>
              <p:nvPr/>
            </p:nvSpPr>
            <p:spPr>
              <a:xfrm>
                <a:off x="4033596" y="5698922"/>
                <a:ext cx="2266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0.06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0.48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  </a:t>
                </a: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96" y="5698922"/>
                <a:ext cx="2266261" cy="276999"/>
              </a:xfrm>
              <a:prstGeom prst="rect">
                <a:avLst/>
              </a:prstGeom>
              <a:blipFill>
                <a:blip r:embed="rId14"/>
                <a:stretch>
                  <a:fillRect l="-2235" t="-21739" b="-4347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E501B8-909F-2643-912E-8F7FED507DAD}"/>
              </a:ext>
            </a:extLst>
          </p:cNvPr>
          <p:cNvSpPr txBox="1"/>
          <p:nvPr/>
        </p:nvSpPr>
        <p:spPr>
          <a:xfrm>
            <a:off x="3945877" y="5035580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Aprendizaje (adaptación):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C2C229-6312-F44E-A3C9-66757A458E77}"/>
              </a:ext>
            </a:extLst>
          </p:cNvPr>
          <p:cNvSpPr txBox="1"/>
          <p:nvPr/>
        </p:nvSpPr>
        <p:spPr>
          <a:xfrm>
            <a:off x="3969277" y="209141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Muestra: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8569607-8D85-5E4F-869D-0E668C7A74AF}"/>
              </a:ext>
            </a:extLst>
          </p:cNvPr>
          <p:cNvSpPr/>
          <p:nvPr/>
        </p:nvSpPr>
        <p:spPr>
          <a:xfrm>
            <a:off x="487461" y="6011260"/>
            <a:ext cx="2452914" cy="445814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76DDCF-5558-004E-9E28-19580DB6CD1F}"/>
              </a:ext>
            </a:extLst>
          </p:cNvPr>
          <p:cNvSpPr/>
          <p:nvPr/>
        </p:nvSpPr>
        <p:spPr>
          <a:xfrm>
            <a:off x="487462" y="4752289"/>
            <a:ext cx="2452914" cy="797260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C86B5B-130F-4643-B671-FFDF30626323}"/>
              </a:ext>
            </a:extLst>
          </p:cNvPr>
          <p:cNvSpPr txBox="1"/>
          <p:nvPr/>
        </p:nvSpPr>
        <p:spPr>
          <a:xfrm>
            <a:off x="3992790" y="1300020"/>
            <a:ext cx="236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Estado inicial aleatorio:</a:t>
            </a:r>
          </a:p>
        </p:txBody>
      </p:sp>
    </p:spTree>
    <p:extLst>
      <p:ext uri="{BB962C8B-B14F-4D97-AF65-F5344CB8AC3E}">
        <p14:creationId xmlns:p14="http://schemas.microsoft.com/office/powerpoint/2010/main" val="112650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 </a:t>
              </a:r>
              <a:r>
                <a:rPr lang="es-ES" sz="1633" dirty="0" err="1">
                  <a:solidFill>
                    <a:schemeClr val="bg1"/>
                  </a:solidFill>
                </a:rPr>
                <a:t>Perceptrón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blipFill>
                <a:blip r:embed="rId3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blipFill>
                <a:blip r:embed="rId4"/>
                <a:stretch>
                  <a:fillRect l="-380" r="-38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blipFill>
                <a:blip r:embed="rId5"/>
                <a:stretch>
                  <a:fillRect l="-10160" t="-222000" b="-322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3188F399-518A-4E4E-81D9-97FACF31A8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3" y="1036760"/>
            <a:ext cx="2855486" cy="27031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E17FE-1FF0-D641-89F6-3DF4F7FC8416}"/>
              </a:ext>
            </a:extLst>
          </p:cNvPr>
          <p:cNvCxnSpPr/>
          <p:nvPr/>
        </p:nvCxnSpPr>
        <p:spPr>
          <a:xfrm>
            <a:off x="580571" y="4586514"/>
            <a:ext cx="2336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4EF4F-34DC-0A45-AB54-0766BF69A3ED}"/>
              </a:ext>
            </a:extLst>
          </p:cNvPr>
          <p:cNvCxnSpPr>
            <a:cxnSpLocks/>
          </p:cNvCxnSpPr>
          <p:nvPr/>
        </p:nvCxnSpPr>
        <p:spPr>
          <a:xfrm flipH="1" flipV="1">
            <a:off x="2159994" y="4125626"/>
            <a:ext cx="21015" cy="2467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7AB108-C5E5-4A42-BB42-140FFA4BFBB2}"/>
              </a:ext>
            </a:extLst>
          </p:cNvPr>
          <p:cNvSpPr txBox="1"/>
          <p:nvPr/>
        </p:nvSpPr>
        <p:spPr>
          <a:xfrm>
            <a:off x="788217" y="417140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96D88-323E-6E4D-A208-589C3D9C168A}"/>
              </a:ext>
            </a:extLst>
          </p:cNvPr>
          <p:cNvSpPr txBox="1"/>
          <p:nvPr/>
        </p:nvSpPr>
        <p:spPr>
          <a:xfrm>
            <a:off x="1535702" y="41641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77DCDF-8FBC-DC48-A8BE-ECB0C55A7950}"/>
              </a:ext>
            </a:extLst>
          </p:cNvPr>
          <p:cNvSpPr txBox="1"/>
          <p:nvPr/>
        </p:nvSpPr>
        <p:spPr>
          <a:xfrm>
            <a:off x="737812" y="521476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ABD40D-4A83-AE40-A166-25000FD8491F}"/>
              </a:ext>
            </a:extLst>
          </p:cNvPr>
          <p:cNvSpPr txBox="1"/>
          <p:nvPr/>
        </p:nvSpPr>
        <p:spPr>
          <a:xfrm>
            <a:off x="2367640" y="41106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AD409-F3BE-5C46-8978-6CC040AD5BE3}"/>
              </a:ext>
            </a:extLst>
          </p:cNvPr>
          <p:cNvSpPr txBox="1"/>
          <p:nvPr/>
        </p:nvSpPr>
        <p:spPr>
          <a:xfrm>
            <a:off x="73781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FD5-E31D-CD4A-8CF7-C0C6885E547B}"/>
              </a:ext>
            </a:extLst>
          </p:cNvPr>
          <p:cNvSpPr txBox="1"/>
          <p:nvPr/>
        </p:nvSpPr>
        <p:spPr>
          <a:xfrm>
            <a:off x="73781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CEA2AA-B3DD-1945-B573-A7AD57D062E8}"/>
              </a:ext>
            </a:extLst>
          </p:cNvPr>
          <p:cNvSpPr txBox="1"/>
          <p:nvPr/>
        </p:nvSpPr>
        <p:spPr>
          <a:xfrm>
            <a:off x="73781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BB3338-E343-C54A-BCE2-01ADAC6BC145}"/>
              </a:ext>
            </a:extLst>
          </p:cNvPr>
          <p:cNvSpPr txBox="1"/>
          <p:nvPr/>
        </p:nvSpPr>
        <p:spPr>
          <a:xfrm>
            <a:off x="153570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66352-4DE4-EC4D-9701-CBFB060770FC}"/>
              </a:ext>
            </a:extLst>
          </p:cNvPr>
          <p:cNvSpPr txBox="1"/>
          <p:nvPr/>
        </p:nvSpPr>
        <p:spPr>
          <a:xfrm>
            <a:off x="153570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712F3-1FDC-A941-A326-45F3AE90E7FF}"/>
              </a:ext>
            </a:extLst>
          </p:cNvPr>
          <p:cNvSpPr txBox="1"/>
          <p:nvPr/>
        </p:nvSpPr>
        <p:spPr>
          <a:xfrm>
            <a:off x="1535702" y="5641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6E2450-15E1-DE4E-924C-6BBE451A084C}"/>
              </a:ext>
            </a:extLst>
          </p:cNvPr>
          <p:cNvSpPr txBox="1"/>
          <p:nvPr/>
        </p:nvSpPr>
        <p:spPr>
          <a:xfrm>
            <a:off x="153570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A27C8-E791-1541-8AF4-6F71F0B3818D}"/>
              </a:ext>
            </a:extLst>
          </p:cNvPr>
          <p:cNvSpPr txBox="1"/>
          <p:nvPr/>
        </p:nvSpPr>
        <p:spPr>
          <a:xfrm>
            <a:off x="236392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B04CB-8224-AE49-B0BE-6C4B0F4FE219}"/>
              </a:ext>
            </a:extLst>
          </p:cNvPr>
          <p:cNvSpPr txBox="1"/>
          <p:nvPr/>
        </p:nvSpPr>
        <p:spPr>
          <a:xfrm>
            <a:off x="236392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A98C1-16F3-A44A-BAA9-86909F93BEE4}"/>
              </a:ext>
            </a:extLst>
          </p:cNvPr>
          <p:cNvSpPr txBox="1"/>
          <p:nvPr/>
        </p:nvSpPr>
        <p:spPr>
          <a:xfrm>
            <a:off x="236392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808C50-671E-5543-A99B-B278200B919A}"/>
              </a:ext>
            </a:extLst>
          </p:cNvPr>
          <p:cNvSpPr txBox="1"/>
          <p:nvPr/>
        </p:nvSpPr>
        <p:spPr>
          <a:xfrm>
            <a:off x="236392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C5219B-D586-3A42-AFE5-3BA758041050}"/>
              </a:ext>
            </a:extLst>
          </p:cNvPr>
          <p:cNvCxnSpPr>
            <a:cxnSpLocks/>
          </p:cNvCxnSpPr>
          <p:nvPr/>
        </p:nvCxnSpPr>
        <p:spPr>
          <a:xfrm flipV="1">
            <a:off x="1746657" y="846740"/>
            <a:ext cx="0" cy="3058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F6F2A-5A41-B34C-B947-0B1811CFA995}"/>
              </a:ext>
            </a:extLst>
          </p:cNvPr>
          <p:cNvCxnSpPr>
            <a:cxnSpLocks/>
          </p:cNvCxnSpPr>
          <p:nvPr/>
        </p:nvCxnSpPr>
        <p:spPr>
          <a:xfrm>
            <a:off x="327716" y="2352033"/>
            <a:ext cx="2937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FADC25E-A2CC-564B-BFCC-B923BA7EDA8D}"/>
              </a:ext>
            </a:extLst>
          </p:cNvPr>
          <p:cNvSpPr txBox="1"/>
          <p:nvPr/>
        </p:nvSpPr>
        <p:spPr>
          <a:xfrm>
            <a:off x="2999752" y="20189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6250B-2ADB-8D4C-9474-D0E8701312DA}"/>
              </a:ext>
            </a:extLst>
          </p:cNvPr>
          <p:cNvSpPr txBox="1"/>
          <p:nvPr/>
        </p:nvSpPr>
        <p:spPr>
          <a:xfrm>
            <a:off x="1721811" y="7301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67E02-67E7-D24F-9506-1058EBB8D715}"/>
              </a:ext>
            </a:extLst>
          </p:cNvPr>
          <p:cNvCxnSpPr>
            <a:cxnSpLocks/>
          </p:cNvCxnSpPr>
          <p:nvPr/>
        </p:nvCxnSpPr>
        <p:spPr>
          <a:xfrm flipV="1">
            <a:off x="8408394" y="1364084"/>
            <a:ext cx="1" cy="5228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/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1,1]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blipFill>
                <a:blip r:embed="rId7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/>
              <p:nvPr/>
            </p:nvSpPr>
            <p:spPr>
              <a:xfrm>
                <a:off x="4039202" y="3533523"/>
                <a:ext cx="3268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0.02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202" y="3533523"/>
                <a:ext cx="3268389" cy="276999"/>
              </a:xfrm>
              <a:prstGeom prst="rect">
                <a:avLst/>
              </a:prstGeom>
              <a:blipFill>
                <a:blip r:embed="rId8"/>
                <a:stretch>
                  <a:fillRect l="-2326" t="-4348" r="-2326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/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79A6449-F838-1A49-8C60-9D07674DB938}"/>
              </a:ext>
            </a:extLst>
          </p:cNvPr>
          <p:cNvSpPr txBox="1"/>
          <p:nvPr/>
        </p:nvSpPr>
        <p:spPr>
          <a:xfrm>
            <a:off x="3990458" y="3156972"/>
            <a:ext cx="12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Estimación: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0969FB-8943-6244-9843-506130BA7FD6}"/>
              </a:ext>
            </a:extLst>
          </p:cNvPr>
          <p:cNvSpPr txBox="1"/>
          <p:nvPr/>
        </p:nvSpPr>
        <p:spPr>
          <a:xfrm>
            <a:off x="3990458" y="3907629"/>
            <a:ext cx="7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Error: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/>
              <p:nvPr/>
            </p:nvSpPr>
            <p:spPr>
              <a:xfrm>
                <a:off x="4051254" y="4246470"/>
                <a:ext cx="19105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4" y="4246470"/>
                <a:ext cx="1910588" cy="276999"/>
              </a:xfrm>
              <a:prstGeom prst="rect">
                <a:avLst/>
              </a:prstGeom>
              <a:blipFill>
                <a:blip r:embed="rId10"/>
                <a:stretch>
                  <a:fillRect l="-1325" t="-4348" r="-1987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blipFill>
                <a:blip r:embed="rId11"/>
                <a:stretch>
                  <a:fillRect l="-8065" r="-6452" b="-2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743CF06-E34E-7741-97B4-935A373507EF}"/>
                  </a:ext>
                </a:extLst>
              </p:cNvPr>
              <p:cNvSpPr txBox="1"/>
              <p:nvPr/>
            </p:nvSpPr>
            <p:spPr>
              <a:xfrm>
                <a:off x="3661556" y="5328527"/>
                <a:ext cx="385682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0.06,0.48,0.4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 +</a:t>
                </a:r>
              </a:p>
              <a:p>
                <a:pPr/>
                <a:r>
                  <a:rPr lang="es-ES" dirty="0"/>
                  <a:t> 0.1 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743CF06-E34E-7741-97B4-935A37350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556" y="5328527"/>
                <a:ext cx="3856825" cy="553998"/>
              </a:xfrm>
              <a:prstGeom prst="rect">
                <a:avLst/>
              </a:prstGeom>
              <a:blipFill>
                <a:blip r:embed="rId12"/>
                <a:stretch>
                  <a:fillRect l="-2303" t="-16279" r="-2632" b="-255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/>
              <p:nvPr/>
            </p:nvSpPr>
            <p:spPr>
              <a:xfrm>
                <a:off x="3951874" y="1356999"/>
                <a:ext cx="2109167" cy="27699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.06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.48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.4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74" y="1356999"/>
                <a:ext cx="2109167" cy="276999"/>
              </a:xfrm>
              <a:prstGeom prst="rect">
                <a:avLst/>
              </a:prstGeom>
              <a:blipFill>
                <a:blip r:embed="rId13"/>
                <a:stretch>
                  <a:fillRect l="-1775" t="-16000" r="-592" b="-4000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E501B8-909F-2643-912E-8F7FED507DAD}"/>
              </a:ext>
            </a:extLst>
          </p:cNvPr>
          <p:cNvSpPr txBox="1"/>
          <p:nvPr/>
        </p:nvSpPr>
        <p:spPr>
          <a:xfrm>
            <a:off x="3573862" y="4990679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Aprendizaje (adaptación):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C2C229-6312-F44E-A3C9-66757A458E77}"/>
              </a:ext>
            </a:extLst>
          </p:cNvPr>
          <p:cNvSpPr txBox="1"/>
          <p:nvPr/>
        </p:nvSpPr>
        <p:spPr>
          <a:xfrm>
            <a:off x="3969277" y="209141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Muestra: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/>
              <p:nvPr/>
            </p:nvSpPr>
            <p:spPr>
              <a:xfrm>
                <a:off x="3672702" y="5987844"/>
                <a:ext cx="22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0.26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0.28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 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702" y="5987844"/>
                <a:ext cx="2271584" cy="276999"/>
              </a:xfrm>
              <a:prstGeom prst="rect">
                <a:avLst/>
              </a:prstGeom>
              <a:blipFill>
                <a:blip r:embed="rId14"/>
                <a:stretch>
                  <a:fillRect l="-1667" t="-21739" b="-4782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CBACCF5-166B-804F-864B-8DF76C60C092}"/>
              </a:ext>
            </a:extLst>
          </p:cNvPr>
          <p:cNvSpPr/>
          <p:nvPr/>
        </p:nvSpPr>
        <p:spPr>
          <a:xfrm>
            <a:off x="487461" y="5214762"/>
            <a:ext cx="2452914" cy="1242312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0175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BA61D9-F9D4-2F41-96B2-A72F9DB2E097}"/>
              </a:ext>
            </a:extLst>
          </p:cNvPr>
          <p:cNvGrpSpPr/>
          <p:nvPr/>
        </p:nvGrpSpPr>
        <p:grpSpPr>
          <a:xfrm>
            <a:off x="-10510" y="-9024"/>
            <a:ext cx="12202510" cy="674988"/>
            <a:chOff x="-1679400" y="1637"/>
            <a:chExt cx="13451008" cy="744050"/>
          </a:xfrm>
        </p:grpSpPr>
        <p:sp>
          <p:nvSpPr>
            <p:cNvPr id="5" name="Rectángulo 3">
              <a:extLst>
                <a:ext uri="{FF2B5EF4-FFF2-40B4-BE49-F238E27FC236}">
                  <a16:creationId xmlns:a16="http://schemas.microsoft.com/office/drawing/2014/main" id="{79704C85-10E5-3F49-8230-A025B2B6783B}"/>
                </a:ext>
              </a:extLst>
            </p:cNvPr>
            <p:cNvSpPr/>
            <p:nvPr/>
          </p:nvSpPr>
          <p:spPr>
            <a:xfrm>
              <a:off x="-1679400" y="1637"/>
              <a:ext cx="13451008" cy="727568"/>
            </a:xfrm>
            <a:prstGeom prst="rect">
              <a:avLst/>
            </a:prstGeom>
            <a:solidFill>
              <a:srgbClr val="0C75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ES" sz="1633" dirty="0">
                  <a:solidFill>
                    <a:schemeClr val="bg1"/>
                  </a:solidFill>
                </a:rPr>
                <a:t>Aprendizaje </a:t>
              </a:r>
              <a:r>
                <a:rPr lang="es-ES" sz="1633" dirty="0" err="1">
                  <a:solidFill>
                    <a:schemeClr val="bg1"/>
                  </a:solidFill>
                </a:rPr>
                <a:t>Perceptrón</a:t>
              </a:r>
              <a:endParaRPr lang="es-ES" sz="1633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B6B1BB6E-0E4A-9443-B2E1-7E85E4EF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9400" y="18119"/>
              <a:ext cx="2527737" cy="7275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/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3DC6-40ED-0E4A-AEE4-865AC4D1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081" y="1641655"/>
                <a:ext cx="2693302" cy="276999"/>
              </a:xfrm>
              <a:prstGeom prst="rect">
                <a:avLst/>
              </a:prstGeom>
              <a:blipFill>
                <a:blip r:embed="rId3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/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11FF3E-E2CB-BB4C-B5BE-894CA672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2" y="3279343"/>
                <a:ext cx="3344313" cy="299313"/>
              </a:xfrm>
              <a:prstGeom prst="rect">
                <a:avLst/>
              </a:prstGeom>
              <a:blipFill>
                <a:blip r:embed="rId4"/>
                <a:stretch>
                  <a:fillRect l="-380" r="-380" b="-24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/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92DB6E-4364-6547-ADB4-D26D2FC62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29" y="2317377"/>
                <a:ext cx="2369918" cy="617861"/>
              </a:xfrm>
              <a:prstGeom prst="rect">
                <a:avLst/>
              </a:prstGeom>
              <a:blipFill>
                <a:blip r:embed="rId5"/>
                <a:stretch>
                  <a:fillRect l="-10160" t="-222000" b="-322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3188F399-518A-4E4E-81D9-97FACF31A8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13" y="1036760"/>
            <a:ext cx="2855486" cy="27031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E17FE-1FF0-D641-89F6-3DF4F7FC8416}"/>
              </a:ext>
            </a:extLst>
          </p:cNvPr>
          <p:cNvCxnSpPr/>
          <p:nvPr/>
        </p:nvCxnSpPr>
        <p:spPr>
          <a:xfrm>
            <a:off x="580571" y="4586514"/>
            <a:ext cx="2336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4EF4F-34DC-0A45-AB54-0766BF69A3ED}"/>
              </a:ext>
            </a:extLst>
          </p:cNvPr>
          <p:cNvCxnSpPr>
            <a:cxnSpLocks/>
          </p:cNvCxnSpPr>
          <p:nvPr/>
        </p:nvCxnSpPr>
        <p:spPr>
          <a:xfrm flipH="1" flipV="1">
            <a:off x="2159994" y="4125626"/>
            <a:ext cx="21015" cy="2467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7AB108-C5E5-4A42-BB42-140FFA4BFBB2}"/>
              </a:ext>
            </a:extLst>
          </p:cNvPr>
          <p:cNvSpPr txBox="1"/>
          <p:nvPr/>
        </p:nvSpPr>
        <p:spPr>
          <a:xfrm>
            <a:off x="788217" y="417140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96D88-323E-6E4D-A208-589C3D9C168A}"/>
              </a:ext>
            </a:extLst>
          </p:cNvPr>
          <p:cNvSpPr txBox="1"/>
          <p:nvPr/>
        </p:nvSpPr>
        <p:spPr>
          <a:xfrm>
            <a:off x="1535702" y="41641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77DCDF-8FBC-DC48-A8BE-ECB0C55A7950}"/>
              </a:ext>
            </a:extLst>
          </p:cNvPr>
          <p:cNvSpPr txBox="1"/>
          <p:nvPr/>
        </p:nvSpPr>
        <p:spPr>
          <a:xfrm>
            <a:off x="737812" y="521476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ABD40D-4A83-AE40-A166-25000FD8491F}"/>
              </a:ext>
            </a:extLst>
          </p:cNvPr>
          <p:cNvSpPr txBox="1"/>
          <p:nvPr/>
        </p:nvSpPr>
        <p:spPr>
          <a:xfrm>
            <a:off x="2367640" y="41106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AD409-F3BE-5C46-8978-6CC040AD5BE3}"/>
              </a:ext>
            </a:extLst>
          </p:cNvPr>
          <p:cNvSpPr txBox="1"/>
          <p:nvPr/>
        </p:nvSpPr>
        <p:spPr>
          <a:xfrm>
            <a:off x="73781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04BFD5-E31D-CD4A-8CF7-C0C6885E547B}"/>
              </a:ext>
            </a:extLst>
          </p:cNvPr>
          <p:cNvSpPr txBox="1"/>
          <p:nvPr/>
        </p:nvSpPr>
        <p:spPr>
          <a:xfrm>
            <a:off x="73781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CEA2AA-B3DD-1945-B573-A7AD57D062E8}"/>
              </a:ext>
            </a:extLst>
          </p:cNvPr>
          <p:cNvSpPr txBox="1"/>
          <p:nvPr/>
        </p:nvSpPr>
        <p:spPr>
          <a:xfrm>
            <a:off x="73781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BB3338-E343-C54A-BCE2-01ADAC6BC145}"/>
              </a:ext>
            </a:extLst>
          </p:cNvPr>
          <p:cNvSpPr txBox="1"/>
          <p:nvPr/>
        </p:nvSpPr>
        <p:spPr>
          <a:xfrm>
            <a:off x="153570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66352-4DE4-EC4D-9701-CBFB060770FC}"/>
              </a:ext>
            </a:extLst>
          </p:cNvPr>
          <p:cNvSpPr txBox="1"/>
          <p:nvPr/>
        </p:nvSpPr>
        <p:spPr>
          <a:xfrm>
            <a:off x="153570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5712F3-1FDC-A941-A326-45F3AE90E7FF}"/>
              </a:ext>
            </a:extLst>
          </p:cNvPr>
          <p:cNvSpPr txBox="1"/>
          <p:nvPr/>
        </p:nvSpPr>
        <p:spPr>
          <a:xfrm>
            <a:off x="1535702" y="564192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6E2450-15E1-DE4E-924C-6BBE451A084C}"/>
              </a:ext>
            </a:extLst>
          </p:cNvPr>
          <p:cNvSpPr txBox="1"/>
          <p:nvPr/>
        </p:nvSpPr>
        <p:spPr>
          <a:xfrm>
            <a:off x="153570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A27C8-E791-1541-8AF4-6F71F0B3818D}"/>
              </a:ext>
            </a:extLst>
          </p:cNvPr>
          <p:cNvSpPr txBox="1"/>
          <p:nvPr/>
        </p:nvSpPr>
        <p:spPr>
          <a:xfrm>
            <a:off x="2363922" y="5214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8B04CB-8224-AE49-B0BE-6C4B0F4FE219}"/>
              </a:ext>
            </a:extLst>
          </p:cNvPr>
          <p:cNvSpPr txBox="1"/>
          <p:nvPr/>
        </p:nvSpPr>
        <p:spPr>
          <a:xfrm>
            <a:off x="2363922" y="47875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A98C1-16F3-A44A-BAA9-86909F93BEE4}"/>
              </a:ext>
            </a:extLst>
          </p:cNvPr>
          <p:cNvSpPr txBox="1"/>
          <p:nvPr/>
        </p:nvSpPr>
        <p:spPr>
          <a:xfrm>
            <a:off x="2363922" y="5641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808C50-671E-5543-A99B-B278200B919A}"/>
              </a:ext>
            </a:extLst>
          </p:cNvPr>
          <p:cNvSpPr txBox="1"/>
          <p:nvPr/>
        </p:nvSpPr>
        <p:spPr>
          <a:xfrm>
            <a:off x="2363922" y="6069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C5219B-D586-3A42-AFE5-3BA758041050}"/>
              </a:ext>
            </a:extLst>
          </p:cNvPr>
          <p:cNvCxnSpPr>
            <a:cxnSpLocks/>
          </p:cNvCxnSpPr>
          <p:nvPr/>
        </p:nvCxnSpPr>
        <p:spPr>
          <a:xfrm flipV="1">
            <a:off x="1746657" y="846740"/>
            <a:ext cx="0" cy="3058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F6F2A-5A41-B34C-B947-0B1811CFA995}"/>
              </a:ext>
            </a:extLst>
          </p:cNvPr>
          <p:cNvCxnSpPr>
            <a:cxnSpLocks/>
          </p:cNvCxnSpPr>
          <p:nvPr/>
        </p:nvCxnSpPr>
        <p:spPr>
          <a:xfrm>
            <a:off x="327716" y="2352033"/>
            <a:ext cx="29379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FADC25E-A2CC-564B-BFCC-B923BA7EDA8D}"/>
              </a:ext>
            </a:extLst>
          </p:cNvPr>
          <p:cNvSpPr txBox="1"/>
          <p:nvPr/>
        </p:nvSpPr>
        <p:spPr>
          <a:xfrm>
            <a:off x="2999752" y="201898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6250B-2ADB-8D4C-9474-D0E8701312DA}"/>
              </a:ext>
            </a:extLst>
          </p:cNvPr>
          <p:cNvSpPr txBox="1"/>
          <p:nvPr/>
        </p:nvSpPr>
        <p:spPr>
          <a:xfrm>
            <a:off x="1721811" y="73015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X1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BA67E02-67E7-D24F-9506-1058EBB8D715}"/>
              </a:ext>
            </a:extLst>
          </p:cNvPr>
          <p:cNvCxnSpPr>
            <a:cxnSpLocks/>
          </p:cNvCxnSpPr>
          <p:nvPr/>
        </p:nvCxnSpPr>
        <p:spPr>
          <a:xfrm flipV="1">
            <a:off x="8408394" y="1364084"/>
            <a:ext cx="1" cy="5228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/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1,1]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14D52BA-2935-8E48-899A-43BE4689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269" y="2397860"/>
                <a:ext cx="3307701" cy="276999"/>
              </a:xfrm>
              <a:prstGeom prst="rect">
                <a:avLst/>
              </a:prstGeom>
              <a:blipFill>
                <a:blip r:embed="rId7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/>
              <p:nvPr/>
            </p:nvSpPr>
            <p:spPr>
              <a:xfrm>
                <a:off x="4039202" y="3533523"/>
                <a:ext cx="3268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0.02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EA85A5-8EF0-434C-B248-0F556A2FB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202" y="3533523"/>
                <a:ext cx="3268389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/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5076B3-ED0B-864B-86B3-1806E90A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98" y="2709681"/>
                <a:ext cx="1111519" cy="282029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79A6449-F838-1A49-8C60-9D07674DB938}"/>
              </a:ext>
            </a:extLst>
          </p:cNvPr>
          <p:cNvSpPr txBox="1"/>
          <p:nvPr/>
        </p:nvSpPr>
        <p:spPr>
          <a:xfrm>
            <a:off x="3990458" y="3156972"/>
            <a:ext cx="12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Estimación: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0969FB-8943-6244-9843-506130BA7FD6}"/>
              </a:ext>
            </a:extLst>
          </p:cNvPr>
          <p:cNvSpPr txBox="1"/>
          <p:nvPr/>
        </p:nvSpPr>
        <p:spPr>
          <a:xfrm>
            <a:off x="3990458" y="3907629"/>
            <a:ext cx="7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Error: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/>
              <p:nvPr/>
            </p:nvSpPr>
            <p:spPr>
              <a:xfrm>
                <a:off x="4051254" y="4246470"/>
                <a:ext cx="2099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C9F894-5CD6-4049-BC43-3DF84684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4" y="4246470"/>
                <a:ext cx="2099677" cy="276999"/>
              </a:xfrm>
              <a:prstGeom prst="rect">
                <a:avLst/>
              </a:prstGeom>
              <a:blipFill>
                <a:blip r:embed="rId10"/>
                <a:stretch>
                  <a:fillRect l="-602" t="-4348" r="-1807" b="-34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/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F69B2C-D3AE-724F-9515-115C2BA74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2" y="3978569"/>
                <a:ext cx="791499" cy="276999"/>
              </a:xfrm>
              <a:prstGeom prst="rect">
                <a:avLst/>
              </a:prstGeom>
              <a:blipFill>
                <a:blip r:embed="rId11"/>
                <a:stretch>
                  <a:fillRect l="-8065" r="-6452" b="-2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/>
              <p:nvPr/>
            </p:nvSpPr>
            <p:spPr>
              <a:xfrm>
                <a:off x="3951874" y="1356999"/>
                <a:ext cx="2165786" cy="27699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=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0.26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0.28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2F70E8-6B5D-B645-B847-FA32D72D6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74" y="1356999"/>
                <a:ext cx="2165786" cy="276999"/>
              </a:xfrm>
              <a:prstGeom prst="rect">
                <a:avLst/>
              </a:prstGeom>
              <a:blipFill>
                <a:blip r:embed="rId12"/>
                <a:stretch>
                  <a:fillRect l="-1724" t="-16000" b="-4000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E501B8-909F-2643-912E-8F7FED507DAD}"/>
              </a:ext>
            </a:extLst>
          </p:cNvPr>
          <p:cNvSpPr txBox="1"/>
          <p:nvPr/>
        </p:nvSpPr>
        <p:spPr>
          <a:xfrm>
            <a:off x="3573862" y="4990679"/>
            <a:ext cx="25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Aprendizaje (adaptación):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C2C229-6312-F44E-A3C9-66757A458E77}"/>
              </a:ext>
            </a:extLst>
          </p:cNvPr>
          <p:cNvSpPr txBox="1"/>
          <p:nvPr/>
        </p:nvSpPr>
        <p:spPr>
          <a:xfrm>
            <a:off x="3969277" y="209141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Muestra: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/>
              <p:nvPr/>
            </p:nvSpPr>
            <p:spPr>
              <a:xfrm>
                <a:off x="3661556" y="6085358"/>
                <a:ext cx="227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0.46, 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0.48 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  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2DFF98-461B-E24E-84A1-52B8C9533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556" y="6085358"/>
                <a:ext cx="2271584" cy="276999"/>
              </a:xfrm>
              <a:prstGeom prst="rect">
                <a:avLst/>
              </a:prstGeom>
              <a:blipFill>
                <a:blip r:embed="rId13"/>
                <a:stretch>
                  <a:fillRect l="-2235" t="-21739" b="-4782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71FA92-AC2F-D147-A938-4A7BD38531C9}"/>
                  </a:ext>
                </a:extLst>
              </p:cNvPr>
              <p:cNvSpPr txBox="1"/>
              <p:nvPr/>
            </p:nvSpPr>
            <p:spPr>
              <a:xfrm>
                <a:off x="3661556" y="5328527"/>
                <a:ext cx="38213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=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0.26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 0.28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0.6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+ 0.1 (-2)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s-ES_tradnl" dirty="0"/>
                  <a:t> 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71FA92-AC2F-D147-A938-4A7BD3853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556" y="5328527"/>
                <a:ext cx="3821303" cy="553998"/>
              </a:xfrm>
              <a:prstGeom prst="rect">
                <a:avLst/>
              </a:prstGeom>
              <a:blipFill>
                <a:blip r:embed="rId14"/>
                <a:stretch>
                  <a:fillRect l="-1329" t="-16279" b="-255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28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1653</Words>
  <Application>Microsoft Macintosh PowerPoint</Application>
  <PresentationFormat>Widescreen</PresentationFormat>
  <Paragraphs>479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Jourdan</dc:creator>
  <cp:lastModifiedBy>Ivan Jourdan</cp:lastModifiedBy>
  <cp:revision>85</cp:revision>
  <dcterms:created xsi:type="dcterms:W3CDTF">2019-09-24T14:17:37Z</dcterms:created>
  <dcterms:modified xsi:type="dcterms:W3CDTF">2020-04-15T22:09:09Z</dcterms:modified>
</cp:coreProperties>
</file>